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8" r:id="rId3"/>
    <p:sldId id="317" r:id="rId4"/>
    <p:sldId id="306" r:id="rId5"/>
    <p:sldId id="304" r:id="rId6"/>
    <p:sldId id="307" r:id="rId7"/>
    <p:sldId id="310" r:id="rId8"/>
    <p:sldId id="318" r:id="rId9"/>
    <p:sldId id="319" r:id="rId10"/>
    <p:sldId id="320" r:id="rId11"/>
    <p:sldId id="321" r:id="rId12"/>
    <p:sldId id="322" r:id="rId13"/>
    <p:sldId id="311" r:id="rId14"/>
    <p:sldId id="293" r:id="rId15"/>
    <p:sldId id="294" r:id="rId16"/>
    <p:sldId id="295" r:id="rId17"/>
    <p:sldId id="296" r:id="rId18"/>
    <p:sldId id="297" r:id="rId19"/>
    <p:sldId id="286" r:id="rId20"/>
    <p:sldId id="298" r:id="rId21"/>
    <p:sldId id="312" r:id="rId22"/>
    <p:sldId id="315" r:id="rId23"/>
    <p:sldId id="314" r:id="rId24"/>
    <p:sldId id="292" r:id="rId25"/>
    <p:sldId id="291" r:id="rId26"/>
  </p:sldIdLst>
  <p:sldSz cx="12192000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400"/>
    <a:srgbClr val="0B0E06"/>
    <a:srgbClr val="008000"/>
    <a:srgbClr val="009ED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89" d="100"/>
          <a:sy n="89" d="100"/>
        </p:scale>
        <p:origin x="-432" y="5"/>
      </p:cViewPr>
      <p:guideLst>
        <p:guide orient="horz" pos="2160"/>
        <p:guide pos="37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3B233CD9-7F5E-8217-227A-9F56059C99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58750B06-DD05-FC1B-1134-0FEB2B82DD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28759C-A276-43CA-BB89-EDD445A25384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3C67AF56-2B1F-1A42-549F-7A1645869C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0D1E48F-3E39-9378-C5BC-B7D7E2671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0D90C7E-92AE-43FC-B27B-BCBB8BDB8B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F995DD82-9B0C-9C8F-2931-2A0FAA7F73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2996D0B-E1CB-044D-C71F-DAA343CB72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602A91-7347-430C-B8AA-8689DAC3D510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="" xmlns:a16="http://schemas.microsoft.com/office/drawing/2014/main" id="{22148B83-B4B5-10BD-E20F-045705E82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="" xmlns:a16="http://schemas.microsoft.com/office/drawing/2014/main" id="{EFEAA5B4-6F80-8435-6819-21E0C5462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EFC95CA-F060-C7C8-177F-482B90AEEB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E58E3CB-5839-5F5D-E613-9EC80A352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B10657-3624-40B2-B33A-4D409C2A12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4274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E6CBB45-10BB-57B2-D69F-033AA2E4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F2045B74-D243-D1DB-D33C-06E839BB8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1D3ABAC2-A437-4943-2CDA-44FB4F010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52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="" xmlns:a16="http://schemas.microsoft.com/office/drawing/2014/main" id="{EBD0C21D-B0FA-65E3-793D-8EF2E109A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" name="Espaço Reservado para Anotações 2">
            <a:extLst>
              <a:ext uri="{FF2B5EF4-FFF2-40B4-BE49-F238E27FC236}">
                <a16:creationId xmlns="" xmlns:a16="http://schemas.microsoft.com/office/drawing/2014/main" id="{A5B1590E-E983-6D1B-317B-D586F2FF57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="" xmlns:a16="http://schemas.microsoft.com/office/drawing/2014/main" id="{0910BF0B-857C-4CEB-2536-9B722B48D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92144B-7E0B-4F5D-85F5-70443429C49D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3DB6A5C-B710-294B-5F74-5AA71EB3A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="" xmlns:a16="http://schemas.microsoft.com/office/drawing/2014/main" id="{878446AC-0FF9-1563-0C92-EEAFF518C8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" name="Espaço Reservado para Anotações 2">
            <a:extLst>
              <a:ext uri="{FF2B5EF4-FFF2-40B4-BE49-F238E27FC236}">
                <a16:creationId xmlns="" xmlns:a16="http://schemas.microsoft.com/office/drawing/2014/main" id="{C5890175-EA1F-A36E-9FE6-33E3CA5703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="" xmlns:a16="http://schemas.microsoft.com/office/drawing/2014/main" id="{032BDA6D-7F8C-F910-4DB2-2CF082A25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92144B-7E0B-4F5D-85F5-70443429C49D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2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3DB6A5C-B710-294B-5F74-5AA71EB3A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="" xmlns:a16="http://schemas.microsoft.com/office/drawing/2014/main" id="{878446AC-0FF9-1563-0C92-EEAFF518C8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" name="Espaço Reservado para Anotações 2">
            <a:extLst>
              <a:ext uri="{FF2B5EF4-FFF2-40B4-BE49-F238E27FC236}">
                <a16:creationId xmlns="" xmlns:a16="http://schemas.microsoft.com/office/drawing/2014/main" id="{C5890175-EA1F-A36E-9FE6-33E3CA5703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="" xmlns:a16="http://schemas.microsoft.com/office/drawing/2014/main" id="{032BDA6D-7F8C-F910-4DB2-2CF082A25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92144B-7E0B-4F5D-85F5-70443429C49D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2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8A6A7C4-C16E-0B19-3599-8C24E2F18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="" xmlns:a16="http://schemas.microsoft.com/office/drawing/2014/main" id="{ADD4CFF9-26DF-7222-9EDD-BFFED029D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" name="Espaço Reservado para Anotações 2">
            <a:extLst>
              <a:ext uri="{FF2B5EF4-FFF2-40B4-BE49-F238E27FC236}">
                <a16:creationId xmlns="" xmlns:a16="http://schemas.microsoft.com/office/drawing/2014/main" id="{C917394D-8993-ABC9-ACEF-05279571B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="" xmlns:a16="http://schemas.microsoft.com/office/drawing/2014/main" id="{3C5054BF-ED7E-1014-5FE3-E841062DC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92144B-7E0B-4F5D-85F5-70443429C49D}" type="slidenum">
              <a:rPr lang="pt-BR" altLang="pt-BR">
                <a:latin typeface="Calibri" panose="020F0502020204030204" pitchFamily="34" charset="0"/>
              </a:rPr>
              <a:pPr eaLnBrk="1" hangingPunct="1"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95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6567909-D5F8-DF70-6786-BC866B2D7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="" xmlns:a16="http://schemas.microsoft.com/office/drawing/2014/main" id="{BE966A58-B035-5900-9408-E45AD803C0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" name="Espaço Reservado para Anotações 2">
            <a:extLst>
              <a:ext uri="{FF2B5EF4-FFF2-40B4-BE49-F238E27FC236}">
                <a16:creationId xmlns="" xmlns:a16="http://schemas.microsoft.com/office/drawing/2014/main" id="{82F557DE-8133-8A8E-0174-47E0E0FA4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="" xmlns:a16="http://schemas.microsoft.com/office/drawing/2014/main" id="{FA1B2AEF-9131-B45C-456A-750485C0B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92144B-7E0B-4F5D-85F5-70443429C49D}" type="slidenum">
              <a:rPr lang="pt-BR" altLang="pt-BR">
                <a:latin typeface="Calibri" panose="020F0502020204030204" pitchFamily="34" charset="0"/>
              </a:rPr>
              <a:pPr eaLnBrk="1" hangingPunct="1"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39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="" xmlns:a16="http://schemas.microsoft.com/office/drawing/2014/main" id="{AFAB92F2-DB3A-3F87-1D23-620F566440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1" name="Espaço Reservado para Anotações 2">
            <a:extLst>
              <a:ext uri="{FF2B5EF4-FFF2-40B4-BE49-F238E27FC236}">
                <a16:creationId xmlns="" xmlns:a16="http://schemas.microsoft.com/office/drawing/2014/main" id="{0A831FF8-2704-869B-7F39-4F5A6ABE9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="" xmlns:a16="http://schemas.microsoft.com/office/drawing/2014/main" id="{98CD0AD3-EE67-861A-3295-E87A15F58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39A653-CE6D-463D-82B2-B839936DA6F9}" type="slidenum">
              <a:rPr lang="pt-BR" alt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5438A73-5E08-7BB8-0FBA-1E4E3D93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5BED8263-4D40-FD86-F316-9307F4EC8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BF0A6D7B-51A4-4BA8-2308-EE1EDD32B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46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22F3FAD-A048-6244-25A9-881582AEF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B4438AC6-804F-EF4E-2762-05B9696DD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40B5EE2-46FB-9841-DA7F-9B0B08B52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46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DD0B1E-D541-F85D-0D16-DC7C4E5F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35A1FBC6-DA35-F8C6-5A0E-67ED315D2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E4F959CC-E0D5-79EA-B9A7-0889426A5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7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DD0B1E-D541-F85D-0D16-DC7C4E5F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35A1FBC6-DA35-F8C6-5A0E-67ED315D2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4F959CC-E0D5-79EA-B9A7-0889426A5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7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DD0B1E-D541-F85D-0D16-DC7C4E5F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35A1FBC6-DA35-F8C6-5A0E-67ED315D2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4F959CC-E0D5-79EA-B9A7-0889426A5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7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DD0B1E-D541-F85D-0D16-DC7C4E5F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35A1FBC6-DA35-F8C6-5A0E-67ED315D2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4F959CC-E0D5-79EA-B9A7-0889426A5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7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DD0B1E-D541-F85D-0D16-DC7C4E5F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35A1FBC6-DA35-F8C6-5A0E-67ED315D2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4F959CC-E0D5-79EA-B9A7-0889426A5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7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DD0B1E-D541-F85D-0D16-DC7C4E5F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35A1FBC6-DA35-F8C6-5A0E-67ED315D2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4F959CC-E0D5-79EA-B9A7-0889426A5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CDAF2BF-C4CB-C334-B644-3F0882B0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FCEB-3DEB-454D-96D9-4FCC66D5E12A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35F7FE4-F388-F3E8-7D71-54998515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EB977F2-A54D-7754-C947-E4AB628F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C19E6-E236-46FF-8D51-20739AAE2A9C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C7464D6-90F1-A319-DF05-81AC04DE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1C4F-74CC-48EB-AB46-DDE8C4A57438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2182F29-4539-A9E6-C3EE-4DD08391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E616C4A-8489-E38F-5319-4451DFFA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6EA30-F31F-46D1-950E-C0DC3D7C242C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39F6BB-BAFA-C224-2F16-2ACA2F46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A567-91A8-4D61-9426-272C428BFE45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E9D9FD6-ACBC-6944-8CF6-426FEB79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0F41D82-EC8F-79B8-29F6-8498F6C1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2C97A-408F-49E8-9A53-2DE77C7DE47D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8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A59CD98-1768-F28C-9853-00E0EAD6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1BE2-4525-4796-ADD6-35F8691C03C8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1DCB090-ADC0-BB87-6C18-24473494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C78FCEA-23F1-E4E1-BB86-2C5D2CB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7BBA3-7F14-4D02-96EE-795AFA3B5CA8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4179C7C-1970-6226-899D-DD94D5D2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486A-3547-4503-89BF-96501ED6A879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79F1674-7DA6-5FCF-D26C-F750E13E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C18A33D-83FF-1819-44B4-E09AC606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D1EB0-6C02-4461-816D-1A14CA781824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2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B0C075E-4949-9F01-0F56-2E121394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6A02-1AC1-4FE9-B0DE-50C2B284366F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C39C54F-7B25-A9B2-714A-4075DADE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502546A-73E7-A17D-09D5-DE9DC016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359C8-1FC0-4799-BDED-7322C95E2625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7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6ACB4279-3318-3B7C-F042-F0FBE6A0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B4D8-6462-444D-9731-BC88EB39DFB6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65B7FAED-2553-86EB-B2D6-563FA8BA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AA44D72E-A31E-279C-6792-6623F50B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E51B-61D3-41FC-BD7A-FB8C92150016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8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D6708C14-F356-3756-4309-C7F09833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5F88-34E1-4BD8-BC2D-E09FE3FB94B3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A97D7377-0ADE-8366-826A-82372BCA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666ED6C5-72A2-9EF5-F455-45F39780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84C35-9C41-4B66-94FD-398AA27613AE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5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E3589B3E-522A-A133-D632-AC7D8E8F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4BA7-F563-4F09-88D1-4DFB4E81E979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636E61CF-215B-E596-57F3-35EC1063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AA14661C-34F5-5EA9-050F-12E807E5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B58D0-EE1A-425D-8DFD-100E442312E7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5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="" xmlns:a16="http://schemas.microsoft.com/office/drawing/2014/main" id="{A0E5921E-5E4F-1690-9CE7-A4B7A137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8AD8-B6E6-4207-AF7F-B45039270869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="" xmlns:a16="http://schemas.microsoft.com/office/drawing/2014/main" id="{FC24794A-FDF6-186A-5D03-0A156398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="" xmlns:a16="http://schemas.microsoft.com/office/drawing/2014/main" id="{67064EBE-199F-704B-6C3B-4D1AF43E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F861A-64F8-4D85-9B0C-C100B42092CE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2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110F7EEA-E79F-4BBA-D1E4-9B119B56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C8C0-3EAB-423E-B79C-45C119BF5CEB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F72F65EB-78A7-D160-CCD0-409A072C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AD10896A-AE89-BD3A-D760-83A1D786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5A001-BAE4-477B-AB21-619AFDAC0AE6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7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571ED097-9DEC-56F5-52AA-ECBCF481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160B-55AD-4462-BEAE-8A2BB8635769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5AA223BB-F495-F831-765F-5BA82BFF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CEE97F53-BEDC-DCC3-242E-6F95CD31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60A96-8A06-47DE-892D-89E75FCCABE3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5229DD6C-F635-9891-016C-111E37ACB8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B12BD323-8A6B-5CD1-429E-9F15407B51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7997170-C4BB-9E64-29C9-2EFE34F6A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8E481-9B17-4022-B6F8-72B74C76BF84}" type="datetimeFigureOut">
              <a:rPr lang="pt-BR"/>
              <a:pPr>
                <a:defRPr/>
              </a:pPr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CE25D16-ACC3-4CF9-D0E5-F7A3ADDEF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F1F6FF2-94AB-8C51-E3C9-82D72B31D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712DA9-5CE8-4DA1-A24D-C2D3581CC877}" type="slidenum">
              <a:rPr lang="pt-BR" altLang="pt-BR"/>
              <a:pPr/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planejamentosesapi@saude.pi.gov.b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176E092-F59A-D170-C246-ACB66289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6165304"/>
            <a:ext cx="6075081" cy="615078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4B6F70AC-D8FA-1355-8224-6B56BE075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338503" y="324159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B3B95D7-3BF1-07F4-31B3-9E926EFDBA8F}"/>
              </a:ext>
            </a:extLst>
          </p:cNvPr>
          <p:cNvSpPr txBox="1"/>
          <p:nvPr/>
        </p:nvSpPr>
        <p:spPr>
          <a:xfrm>
            <a:off x="1847528" y="188641"/>
            <a:ext cx="7920880" cy="212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6755" algn="ctr">
              <a:spcBef>
                <a:spcPts val="10"/>
              </a:spcBef>
            </a:pP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Secretaria</a:t>
            </a:r>
            <a:r>
              <a:rPr lang="pt-BR" sz="2400" i="1" spc="-2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Estadual</a:t>
            </a:r>
            <a:r>
              <a:rPr lang="pt-BR" sz="2400" i="1" spc="-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pt-BR" sz="2400" i="1" spc="-2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pt-BR" sz="2400" i="1" spc="-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t-BR" sz="2400" i="1" spc="-1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Piauí</a:t>
            </a:r>
          </a:p>
          <a:p>
            <a:pPr algn="ctr">
              <a:spcBef>
                <a:spcPts val="195"/>
              </a:spcBef>
            </a:pP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Superintendência</a:t>
            </a:r>
            <a:r>
              <a:rPr lang="pt-BR" sz="2400" b="1" i="1" spc="24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de</a:t>
            </a:r>
            <a:r>
              <a:rPr lang="pt-BR" sz="2400" b="1" i="1" spc="-2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Gestão </a:t>
            </a:r>
            <a:r>
              <a:rPr lang="pt-BR" sz="2400" b="1" i="1" spc="-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da</a:t>
            </a:r>
            <a:r>
              <a:rPr lang="pt-BR" sz="2400" b="1" i="1" spc="-1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Administração</a:t>
            </a:r>
          </a:p>
          <a:p>
            <a:pPr algn="ctr">
              <a:spcBef>
                <a:spcPts val="195"/>
              </a:spcBef>
            </a:pP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Diretoria</a:t>
            </a:r>
            <a:r>
              <a:rPr lang="pt-BR" sz="2400" i="1" spc="-1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Unidade de Planejamento</a:t>
            </a:r>
          </a:p>
          <a:p>
            <a:pPr algn="ctr">
              <a:spcBef>
                <a:spcPts val="195"/>
              </a:spcBef>
            </a:pPr>
            <a:endParaRPr lang="pt-BR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755" algn="ctr">
              <a:spcBef>
                <a:spcPts val="10"/>
              </a:spcBef>
            </a:pPr>
            <a:endParaRPr lang="pt-BR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755">
              <a:lnSpc>
                <a:spcPct val="115000"/>
              </a:lnSpc>
              <a:spcBef>
                <a:spcPts val="10"/>
              </a:spcBef>
              <a:spcAft>
                <a:spcPts val="1000"/>
              </a:spcAft>
            </a:pPr>
            <a:r>
              <a:rPr lang="pt-BR" spc="-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B30B24A-B37D-7A05-0BFA-5D9FFC2D9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1744350"/>
            <a:ext cx="7417243" cy="33083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FC26331A-4D40-2CB9-2FD4-1ACB82812C31}"/>
              </a:ext>
            </a:extLst>
          </p:cNvPr>
          <p:cNvSpPr txBox="1"/>
          <p:nvPr/>
        </p:nvSpPr>
        <p:spPr>
          <a:xfrm>
            <a:off x="1631504" y="5661248"/>
            <a:ext cx="920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Teresina(PI), </a:t>
            </a:r>
            <a:r>
              <a:rPr lang="pt-BR" dirty="0" smtClean="0"/>
              <a:t>24 de abril de 2026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D70A9C-C463-1A7F-947A-58737983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:a16="http://schemas.microsoft.com/office/drawing/2014/main" xmlns="" id="{15776801-84B7-1C19-B60C-1BD66C0D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" y="354658"/>
            <a:ext cx="815413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AC2F08-EB68-F9DF-CEF4-063DB1AF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0" y="354659"/>
            <a:ext cx="10945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2" y="345336"/>
            <a:ext cx="11061939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29163" y="6380232"/>
            <a:ext cx="420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PES 2024-2027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758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D70A9C-C463-1A7F-947A-58737983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:a16="http://schemas.microsoft.com/office/drawing/2014/main" xmlns="" id="{15776801-84B7-1C19-B60C-1BD66C0D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" y="354658"/>
            <a:ext cx="815413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AC2F08-EB68-F9DF-CEF4-063DB1AF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0" y="354659"/>
            <a:ext cx="109452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7" y="116632"/>
            <a:ext cx="10944435" cy="61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29163" y="6380232"/>
            <a:ext cx="420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PES 2024-2027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803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D70A9C-C463-1A7F-947A-58737983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:a16="http://schemas.microsoft.com/office/drawing/2014/main" xmlns="" id="{15776801-84B7-1C19-B60C-1BD66C0D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" y="354658"/>
            <a:ext cx="815413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AC2F08-EB68-F9DF-CEF4-063DB1AF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0" y="354659"/>
            <a:ext cx="10945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0" y="404664"/>
            <a:ext cx="1136421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29163" y="6380232"/>
            <a:ext cx="420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PES 2024-2027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584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DD4959-0C61-B40C-335E-19558411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0657184" cy="1122354"/>
          </a:xfrm>
        </p:spPr>
        <p:txBody>
          <a:bodyPr/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Regionalização e o Planejamento Regional integrado o estado do Piauí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56E2423-C393-A8FC-DF53-240C32BC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0" y="2492896"/>
            <a:ext cx="1908482" cy="37462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0C27A132-1BF7-13D2-3B20-6620041D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91" y="1600200"/>
            <a:ext cx="3566777" cy="42050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CC279A5-A69F-CA0D-19DE-E27F3AC878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932" y="1055979"/>
            <a:ext cx="4003044" cy="55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BB4F719-9509-66E9-170E-975002BEB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="" xmlns:a16="http://schemas.microsoft.com/office/drawing/2014/main" id="{E3441CA5-29A2-5DE0-DBD0-E4A7B99A54A1}"/>
              </a:ext>
            </a:extLst>
          </p:cNvPr>
          <p:cNvSpPr/>
          <p:nvPr/>
        </p:nvSpPr>
        <p:spPr>
          <a:xfrm>
            <a:off x="12319000" y="8222003"/>
            <a:ext cx="9144000" cy="2191997"/>
          </a:xfrm>
          <a:custGeom>
            <a:avLst/>
            <a:gdLst/>
            <a:ahLst/>
            <a:cxnLst/>
            <a:rect l="l" t="t" r="r" b="b"/>
            <a:pathLst>
              <a:path w="9144000" h="2191997">
                <a:moveTo>
                  <a:pt x="0" y="0"/>
                </a:moveTo>
                <a:lnTo>
                  <a:pt x="9144000" y="0"/>
                </a:lnTo>
                <a:lnTo>
                  <a:pt x="9144000" y="2191997"/>
                </a:lnTo>
                <a:lnTo>
                  <a:pt x="0" y="21919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7941"/>
            </a:stretch>
          </a:blipFill>
        </p:spPr>
        <p:txBody>
          <a:bodyPr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4EA404A-DE0C-8549-125A-52A968C21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48" y="5949281"/>
            <a:ext cx="7690897" cy="778673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781EABEF-2420-F814-6B1A-497D7F901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263352" y="354658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CBA703E-500F-8B42-C863-C2E8C627AD74}"/>
              </a:ext>
            </a:extLst>
          </p:cNvPr>
          <p:cNvSpPr txBox="1"/>
          <p:nvPr/>
        </p:nvSpPr>
        <p:spPr>
          <a:xfrm>
            <a:off x="1199456" y="361692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 de operacionalização e  efetivação do Planejamento Regional Integral (PRI) no estado do Piauí</a:t>
            </a:r>
            <a:endParaRPr lang="pt-BR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48A939D8-7956-F1F4-95F4-C57F60DBC9B8}"/>
              </a:ext>
            </a:extLst>
          </p:cNvPr>
          <p:cNvSpPr txBox="1"/>
          <p:nvPr/>
        </p:nvSpPr>
        <p:spPr>
          <a:xfrm>
            <a:off x="1199456" y="1772816"/>
            <a:ext cx="99371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 Luz das orientações tripartite para o </a:t>
            </a:r>
            <a:r>
              <a:rPr lang="pt-BR" b="1" dirty="0"/>
              <a:t>PRI, Resolução CIT Nº 37/2018, Resolução CIT Nº 23/2017 e Resolução CIT Nº 10/2016, o </a:t>
            </a:r>
            <a:r>
              <a:rPr lang="pt-BR" dirty="0">
                <a:solidFill>
                  <a:srgbClr val="000000"/>
                </a:solidFill>
              </a:rPr>
              <a:t>Estado do Piauí, </a:t>
            </a:r>
            <a:r>
              <a:rPr lang="pt-BR" dirty="0"/>
              <a:t>a partir das definições realizadas na CIB/PI, </a:t>
            </a:r>
            <a:r>
              <a:rPr lang="pt-BR" dirty="0">
                <a:solidFill>
                  <a:srgbClr val="000000"/>
                </a:solidFill>
              </a:rPr>
              <a:t>Portaria 1.812/2020, assumiu com relevância o processo técnico capaz de contribuir para o fortalecimento e consolidação da </a:t>
            </a:r>
            <a:r>
              <a:rPr lang="pt-BR" i="1" dirty="0">
                <a:solidFill>
                  <a:srgbClr val="000000"/>
                </a:solidFill>
              </a:rPr>
              <a:t>Regionalização </a:t>
            </a:r>
            <a:r>
              <a:rPr lang="pt-BR" dirty="0">
                <a:solidFill>
                  <a:srgbClr val="000000"/>
                </a:solidFill>
              </a:rPr>
              <a:t>e </a:t>
            </a:r>
            <a:r>
              <a:rPr lang="pt-BR" i="1" dirty="0">
                <a:solidFill>
                  <a:srgbClr val="000000"/>
                </a:solidFill>
              </a:rPr>
              <a:t>Organização da Rede de Atenção à Saúde </a:t>
            </a:r>
            <a:r>
              <a:rPr lang="pt-BR" dirty="0">
                <a:solidFill>
                  <a:srgbClr val="000000"/>
                </a:solidFill>
              </a:rPr>
              <a:t>no âmbito Regional e Macrorregional de Saúde.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</a:endParaRP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Esse processo visa promover a equidade regional, bem como contribuir para a concretização do planejamento ascendente do SUS.</a:t>
            </a:r>
          </a:p>
        </p:txBody>
      </p:sp>
    </p:spTree>
    <p:extLst>
      <p:ext uri="{BB962C8B-B14F-4D97-AF65-F5344CB8AC3E}">
        <p14:creationId xmlns:p14="http://schemas.microsoft.com/office/powerpoint/2010/main" val="40094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A09C506-458B-8734-3881-70A6DBA9B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="" xmlns:a16="http://schemas.microsoft.com/office/drawing/2014/main" id="{5EA645F5-01B2-95BB-618A-DE73FB00ADBC}"/>
              </a:ext>
            </a:extLst>
          </p:cNvPr>
          <p:cNvSpPr/>
          <p:nvPr/>
        </p:nvSpPr>
        <p:spPr>
          <a:xfrm>
            <a:off x="12319000" y="8222003"/>
            <a:ext cx="9144000" cy="2191997"/>
          </a:xfrm>
          <a:custGeom>
            <a:avLst/>
            <a:gdLst/>
            <a:ahLst/>
            <a:cxnLst/>
            <a:rect l="l" t="t" r="r" b="b"/>
            <a:pathLst>
              <a:path w="9144000" h="2191997">
                <a:moveTo>
                  <a:pt x="0" y="0"/>
                </a:moveTo>
                <a:lnTo>
                  <a:pt x="9144000" y="0"/>
                </a:lnTo>
                <a:lnTo>
                  <a:pt x="9144000" y="2191997"/>
                </a:lnTo>
                <a:lnTo>
                  <a:pt x="0" y="21919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7941"/>
            </a:stretch>
          </a:blipFill>
        </p:spPr>
        <p:txBody>
          <a:bodyPr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2049DCE-8E4D-A016-B771-C4A4F1BD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48" y="5949281"/>
            <a:ext cx="7690897" cy="778673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7180A42F-C1DA-3972-ACEE-91CA37281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258315" y="189933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2D0B694-2C57-4C2B-8E76-1DF56D1F357E}"/>
              </a:ext>
            </a:extLst>
          </p:cNvPr>
          <p:cNvSpPr txBox="1"/>
          <p:nvPr/>
        </p:nvSpPr>
        <p:spPr>
          <a:xfrm>
            <a:off x="2999656" y="374130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O projeto foi estruturado em seis fases: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4330A29-1E49-D68B-B73A-FBBBAE4BC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2060848"/>
            <a:ext cx="9649072" cy="31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EB951F-0915-E6F9-CDAC-DC6CC1DA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="" xmlns:a16="http://schemas.microsoft.com/office/drawing/2014/main" id="{1130223C-0B75-8995-D804-70BDA3699F6C}"/>
              </a:ext>
            </a:extLst>
          </p:cNvPr>
          <p:cNvSpPr/>
          <p:nvPr/>
        </p:nvSpPr>
        <p:spPr>
          <a:xfrm>
            <a:off x="12319000" y="8222003"/>
            <a:ext cx="9144000" cy="2191997"/>
          </a:xfrm>
          <a:custGeom>
            <a:avLst/>
            <a:gdLst/>
            <a:ahLst/>
            <a:cxnLst/>
            <a:rect l="l" t="t" r="r" b="b"/>
            <a:pathLst>
              <a:path w="9144000" h="2191997">
                <a:moveTo>
                  <a:pt x="0" y="0"/>
                </a:moveTo>
                <a:lnTo>
                  <a:pt x="9144000" y="0"/>
                </a:lnTo>
                <a:lnTo>
                  <a:pt x="9144000" y="2191997"/>
                </a:lnTo>
                <a:lnTo>
                  <a:pt x="0" y="21919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7941"/>
            </a:stretch>
          </a:blipFill>
        </p:spPr>
        <p:txBody>
          <a:bodyPr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95A0EA2-222A-4601-65EA-B9423DF8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48" y="5949281"/>
            <a:ext cx="7690897" cy="778673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EE8FC777-8C71-E3E2-5635-FD631DAAE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335360" y="354658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65C310FD-D7D3-A1DA-8E35-7AFD118EC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256" y="264859"/>
            <a:ext cx="7938088" cy="499845"/>
          </a:xfrm>
        </p:spPr>
        <p:txBody>
          <a:bodyPr>
            <a:noAutofit/>
          </a:bodyPr>
          <a:lstStyle/>
          <a:p>
            <a:r>
              <a:rPr lang="pt-BR" sz="2800" b="1" dirty="0"/>
              <a:t>Etapas desenvolvidas e em processo PRI - Piauí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768CD5D-D232-E857-0A00-B7F1C4C04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148" y="858469"/>
            <a:ext cx="9572444" cy="51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E816E2-E7E4-E8CD-467F-E3E938EED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76ED44F-0520-24DF-7A84-9016157F2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48" y="5949281"/>
            <a:ext cx="7690897" cy="778673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F16BBAA4-9EA5-BDEB-558E-60641F24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263352" y="354658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56E333E4-DA6F-C89B-02B7-D324D9DE98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56" r="616" b="17730"/>
          <a:stretch>
            <a:fillRect/>
          </a:stretch>
        </p:blipFill>
        <p:spPr>
          <a:xfrm>
            <a:off x="874912" y="764704"/>
            <a:ext cx="10585176" cy="47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0639AF2-A1CB-42F2-A55E-9D2B45F2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="" xmlns:a16="http://schemas.microsoft.com/office/drawing/2014/main" id="{7E6A953B-200E-44B2-0F16-DCE2B0B37191}"/>
              </a:ext>
            </a:extLst>
          </p:cNvPr>
          <p:cNvSpPr/>
          <p:nvPr/>
        </p:nvSpPr>
        <p:spPr>
          <a:xfrm>
            <a:off x="12319000" y="8222003"/>
            <a:ext cx="9144000" cy="2191997"/>
          </a:xfrm>
          <a:custGeom>
            <a:avLst/>
            <a:gdLst/>
            <a:ahLst/>
            <a:cxnLst/>
            <a:rect l="l" t="t" r="r" b="b"/>
            <a:pathLst>
              <a:path w="9144000" h="2191997">
                <a:moveTo>
                  <a:pt x="0" y="0"/>
                </a:moveTo>
                <a:lnTo>
                  <a:pt x="9144000" y="0"/>
                </a:lnTo>
                <a:lnTo>
                  <a:pt x="9144000" y="2191997"/>
                </a:lnTo>
                <a:lnTo>
                  <a:pt x="0" y="21919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7941"/>
            </a:stretch>
          </a:blipFill>
        </p:spPr>
        <p:txBody>
          <a:bodyPr/>
          <a:lstStyle/>
          <a:p>
            <a:pPr eaLnBrk="0" hangingPunct="0">
              <a:defRPr/>
            </a:pPr>
            <a:endParaRPr lang="pt-BR"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0DBA6F9-6A0C-E4C3-0BA6-1FF067563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48" y="5949281"/>
            <a:ext cx="7690897" cy="778673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C1FEBB09-D52A-3D6F-FBBA-5FC2E5E02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263352" y="199136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5D1D32F-2288-92AA-5FFE-8914BAFB65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062" t="11429" r="4999" b="12857"/>
          <a:stretch>
            <a:fillRect/>
          </a:stretch>
        </p:blipFill>
        <p:spPr>
          <a:xfrm>
            <a:off x="1271464" y="764704"/>
            <a:ext cx="10189640" cy="49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5C9D14-147A-EAE8-00A2-3117C361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88640"/>
            <a:ext cx="10872070" cy="843960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br>
              <a:rPr lang="pt-BR" sz="4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pt-BR" sz="31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pt-BR" sz="31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pt-BR" sz="31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PRI – </a:t>
            </a: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Prioridades Sanitárias – Macrorregião Semiárido</a:t>
            </a:r>
            <a:b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RUE, R. ALYNE, RDCNT, RCPD, RAPS</a:t>
            </a:r>
            <a:r>
              <a:rPr lang="pt-BR" sz="3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3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  <a:sym typeface="+mn-ea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AE84B0A-6148-D153-C837-FD2322B7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995178"/>
            <a:ext cx="8634625" cy="567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B12F113-B46C-200F-E2DE-D577CF77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659F06D-AC8D-EEEF-5C9A-507D6065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6226302"/>
            <a:ext cx="5472608" cy="554080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62CB413F-0022-9B86-2CE0-91C28A00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335360" y="423125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CCE627C-8539-B64C-6401-94021E67D64B}"/>
              </a:ext>
            </a:extLst>
          </p:cNvPr>
          <p:cNvSpPr txBox="1"/>
          <p:nvPr/>
        </p:nvSpPr>
        <p:spPr>
          <a:xfrm>
            <a:off x="1847528" y="188641"/>
            <a:ext cx="7920880" cy="221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6755" algn="ctr">
              <a:spcBef>
                <a:spcPts val="10"/>
              </a:spcBef>
            </a:pP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Secretaria</a:t>
            </a:r>
            <a:r>
              <a:rPr lang="pt-BR" sz="2400" i="1" spc="-2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Estadual</a:t>
            </a:r>
            <a:r>
              <a:rPr lang="pt-BR" sz="2400" i="1" spc="-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pt-BR" sz="2400" i="1" spc="-2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pt-BR" sz="2400" i="1" spc="-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t-BR" sz="2400" i="1" spc="-1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Piauí</a:t>
            </a:r>
          </a:p>
          <a:p>
            <a:pPr algn="ctr">
              <a:spcBef>
                <a:spcPts val="195"/>
              </a:spcBef>
            </a:pP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Superintendência</a:t>
            </a:r>
            <a:r>
              <a:rPr lang="pt-BR" sz="2400" b="1" i="1" spc="24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de</a:t>
            </a:r>
            <a:r>
              <a:rPr lang="pt-BR" sz="2400" b="1" i="1" spc="-2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Gestão </a:t>
            </a:r>
            <a:r>
              <a:rPr lang="pt-BR" sz="2400" b="1" i="1" spc="-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da</a:t>
            </a:r>
            <a:r>
              <a:rPr lang="pt-BR" sz="2400" b="1" i="1" spc="-10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Administração</a:t>
            </a:r>
          </a:p>
          <a:p>
            <a:pPr algn="ctr">
              <a:spcBef>
                <a:spcPts val="195"/>
              </a:spcBef>
            </a:pP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Diretoria</a:t>
            </a:r>
            <a:r>
              <a:rPr lang="pt-BR" sz="2400" i="1" spc="-15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Unidade de Planejamento</a:t>
            </a:r>
          </a:p>
          <a:p>
            <a:pPr algn="ctr">
              <a:spcBef>
                <a:spcPts val="195"/>
              </a:spcBef>
            </a:pPr>
            <a:endParaRPr lang="pt-BR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755" algn="ctr">
              <a:spcBef>
                <a:spcPts val="10"/>
              </a:spcBef>
            </a:pPr>
            <a:endParaRPr lang="pt-BR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755">
              <a:lnSpc>
                <a:spcPct val="115000"/>
              </a:lnSpc>
              <a:spcBef>
                <a:spcPts val="10"/>
              </a:spcBef>
              <a:spcAft>
                <a:spcPts val="1000"/>
              </a:spcAft>
            </a:pPr>
            <a:r>
              <a:rPr lang="pt-BR" spc="-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1F73E405-945A-6DFC-2F32-6C2CC0A79490}"/>
              </a:ext>
            </a:extLst>
          </p:cNvPr>
          <p:cNvSpPr txBox="1"/>
          <p:nvPr/>
        </p:nvSpPr>
        <p:spPr>
          <a:xfrm>
            <a:off x="2453080" y="2392163"/>
            <a:ext cx="73448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200" b="1" dirty="0"/>
              <a:t>Regionalização</a:t>
            </a:r>
            <a:r>
              <a:rPr lang="pt-BR" sz="3200" b="1" dirty="0"/>
              <a:t>: </a:t>
            </a:r>
          </a:p>
          <a:p>
            <a:pPr algn="ctr"/>
            <a:r>
              <a:rPr lang="pt-BR" sz="3200" b="1" dirty="0"/>
              <a:t>Eixo estruturante que promove a equidade e a integralidade da ação à saúde</a:t>
            </a:r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5666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2937660-A0BD-AF02-28C1-C2242C272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2D366119-A21D-5066-374E-0925B239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Etapas da Programação Pactuada da Atenção Especializada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59C4E6C4-8079-CD81-4459-06E6A6B6C323}"/>
              </a:ext>
            </a:extLst>
          </p:cNvPr>
          <p:cNvGrpSpPr/>
          <p:nvPr/>
        </p:nvGrpSpPr>
        <p:grpSpPr>
          <a:xfrm>
            <a:off x="3271188" y="1298876"/>
            <a:ext cx="2395001" cy="1706169"/>
            <a:chOff x="95887" y="494073"/>
            <a:chExt cx="2349334" cy="1647440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="" xmlns:a16="http://schemas.microsoft.com/office/drawing/2014/main" id="{DD738D96-5F04-D7BA-EF82-5E1D3A5B49C9}"/>
                </a:ext>
              </a:extLst>
            </p:cNvPr>
            <p:cNvSpPr/>
            <p:nvPr/>
          </p:nvSpPr>
          <p:spPr>
            <a:xfrm>
              <a:off x="95887" y="494073"/>
              <a:ext cx="2334804" cy="1647440"/>
            </a:xfrm>
            <a:prstGeom prst="roundRect">
              <a:avLst>
                <a:gd name="adj" fmla="val 10000"/>
              </a:avLst>
            </a:prstGeom>
            <a:noFill/>
            <a:ln w="25400">
              <a:solidFill>
                <a:srgbClr val="47AA2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Retângulo: Cantos Arredondados 4">
              <a:extLst>
                <a:ext uri="{FF2B5EF4-FFF2-40B4-BE49-F238E27FC236}">
                  <a16:creationId xmlns="" xmlns:a16="http://schemas.microsoft.com/office/drawing/2014/main" id="{B75C72A2-CBD5-013B-53AF-639C6BDEE245}"/>
                </a:ext>
              </a:extLst>
            </p:cNvPr>
            <p:cNvSpPr txBox="1"/>
            <p:nvPr/>
          </p:nvSpPr>
          <p:spPr>
            <a:xfrm>
              <a:off x="143219" y="655338"/>
              <a:ext cx="2302002" cy="1437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200" b="1" dirty="0">
                  <a:solidFill>
                    <a:srgbClr val="47AA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Etapa I – Cenário de demandas reprimidas da APS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0E831A22-3051-AEC7-9EB3-103BBADB4405}"/>
              </a:ext>
            </a:extLst>
          </p:cNvPr>
          <p:cNvGrpSpPr/>
          <p:nvPr/>
        </p:nvGrpSpPr>
        <p:grpSpPr>
          <a:xfrm>
            <a:off x="3419826" y="3608383"/>
            <a:ext cx="2376264" cy="1647440"/>
            <a:chOff x="2794445" y="2363145"/>
            <a:chExt cx="2093228" cy="1647440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="" xmlns:a16="http://schemas.microsoft.com/office/drawing/2014/main" id="{A49078F9-7F50-0521-B46F-470C0E69B7B8}"/>
                </a:ext>
              </a:extLst>
            </p:cNvPr>
            <p:cNvSpPr/>
            <p:nvPr/>
          </p:nvSpPr>
          <p:spPr>
            <a:xfrm>
              <a:off x="2794445" y="2363145"/>
              <a:ext cx="2093228" cy="1647440"/>
            </a:xfrm>
            <a:prstGeom prst="roundRect">
              <a:avLst>
                <a:gd name="adj" fmla="val 10000"/>
              </a:avLst>
            </a:prstGeom>
            <a:noFill/>
            <a:ln w="25400">
              <a:solidFill>
                <a:srgbClr val="00008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Retângulo: Cantos Arredondados 4">
              <a:extLst>
                <a:ext uri="{FF2B5EF4-FFF2-40B4-BE49-F238E27FC236}">
                  <a16:creationId xmlns="" xmlns:a16="http://schemas.microsoft.com/office/drawing/2014/main" id="{A2BEB9C9-5711-CC44-247A-38E822F18BCD}"/>
                </a:ext>
              </a:extLst>
            </p:cNvPr>
            <p:cNvSpPr txBox="1"/>
            <p:nvPr/>
          </p:nvSpPr>
          <p:spPr>
            <a:xfrm>
              <a:off x="2842697" y="2411397"/>
              <a:ext cx="1996724" cy="1550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200" b="1" dirty="0">
                  <a:solidFill>
                    <a:srgbClr val="0000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Etapa II – Parametrização</a:t>
              </a:r>
              <a:r>
                <a:rPr lang="pt-BR" sz="2200" dirty="0">
                  <a:solidFill>
                    <a:srgbClr val="0000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3EF98B37-A378-DFE5-B8CB-BECEC892C506}"/>
              </a:ext>
            </a:extLst>
          </p:cNvPr>
          <p:cNvGrpSpPr/>
          <p:nvPr/>
        </p:nvGrpSpPr>
        <p:grpSpPr>
          <a:xfrm>
            <a:off x="6525811" y="1298876"/>
            <a:ext cx="1996898" cy="1647440"/>
            <a:chOff x="5673692" y="533661"/>
            <a:chExt cx="1996898" cy="1647440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="" xmlns:a16="http://schemas.microsoft.com/office/drawing/2014/main" id="{14A08118-26D5-524A-4257-0A9662AA4E8E}"/>
                </a:ext>
              </a:extLst>
            </p:cNvPr>
            <p:cNvSpPr/>
            <p:nvPr/>
          </p:nvSpPr>
          <p:spPr>
            <a:xfrm>
              <a:off x="5673692" y="533661"/>
              <a:ext cx="1996898" cy="1647440"/>
            </a:xfrm>
            <a:prstGeom prst="roundRect">
              <a:avLst>
                <a:gd name="adj" fmla="val 10000"/>
              </a:avLst>
            </a:prstGeom>
            <a:noFill/>
            <a:ln w="25400">
              <a:solidFill>
                <a:srgbClr val="FFD62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Retângulo: Cantos Arredondados 4">
              <a:extLst>
                <a:ext uri="{FF2B5EF4-FFF2-40B4-BE49-F238E27FC236}">
                  <a16:creationId xmlns="" xmlns:a16="http://schemas.microsoft.com/office/drawing/2014/main" id="{1880B21E-9075-FEE8-A477-C8564B196DDE}"/>
                </a:ext>
              </a:extLst>
            </p:cNvPr>
            <p:cNvSpPr txBox="1"/>
            <p:nvPr/>
          </p:nvSpPr>
          <p:spPr>
            <a:xfrm>
              <a:off x="5721944" y="581913"/>
              <a:ext cx="1900394" cy="1550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Etapa III - Pactuação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="" xmlns:a16="http://schemas.microsoft.com/office/drawing/2014/main" id="{BEEA58DF-025C-D8B5-50D7-9067B1CB20B4}"/>
              </a:ext>
            </a:extLst>
          </p:cNvPr>
          <p:cNvGrpSpPr/>
          <p:nvPr/>
        </p:nvGrpSpPr>
        <p:grpSpPr>
          <a:xfrm>
            <a:off x="6960096" y="3596772"/>
            <a:ext cx="2376264" cy="1647440"/>
            <a:chOff x="8435370" y="2380723"/>
            <a:chExt cx="1996898" cy="1647440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="" xmlns:a16="http://schemas.microsoft.com/office/drawing/2014/main" id="{B2AF4C70-9958-C49C-AF2B-63CFC72AAD46}"/>
                </a:ext>
              </a:extLst>
            </p:cNvPr>
            <p:cNvSpPr/>
            <p:nvPr/>
          </p:nvSpPr>
          <p:spPr>
            <a:xfrm>
              <a:off x="8435370" y="2380723"/>
              <a:ext cx="1996898" cy="1647440"/>
            </a:xfrm>
            <a:prstGeom prst="roundRect">
              <a:avLst>
                <a:gd name="adj" fmla="val 10000"/>
              </a:avLst>
            </a:prstGeom>
            <a:noFill/>
            <a:ln w="25400">
              <a:solidFill>
                <a:srgbClr val="E5231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Retângulo: Cantos Arredondados 4">
              <a:extLst>
                <a:ext uri="{FF2B5EF4-FFF2-40B4-BE49-F238E27FC236}">
                  <a16:creationId xmlns="" xmlns:a16="http://schemas.microsoft.com/office/drawing/2014/main" id="{27F35CE0-D622-B919-FF12-D14BFC277AE8}"/>
                </a:ext>
              </a:extLst>
            </p:cNvPr>
            <p:cNvSpPr txBox="1"/>
            <p:nvPr/>
          </p:nvSpPr>
          <p:spPr>
            <a:xfrm>
              <a:off x="8483622" y="2428975"/>
              <a:ext cx="1948646" cy="1550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Etapa IV – Financiamento</a:t>
              </a:r>
            </a:p>
          </p:txBody>
        </p:sp>
      </p:grpSp>
      <p:sp>
        <p:nvSpPr>
          <p:cNvPr id="18" name="Seta: para a Direita 17">
            <a:extLst>
              <a:ext uri="{FF2B5EF4-FFF2-40B4-BE49-F238E27FC236}">
                <a16:creationId xmlns="" xmlns:a16="http://schemas.microsoft.com/office/drawing/2014/main" id="{14EACE5F-3E3E-A146-4975-CA2CCC22902E}"/>
              </a:ext>
            </a:extLst>
          </p:cNvPr>
          <p:cNvSpPr/>
          <p:nvPr/>
        </p:nvSpPr>
        <p:spPr>
          <a:xfrm rot="3523839">
            <a:off x="4244962" y="3207594"/>
            <a:ext cx="662359" cy="15754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="" xmlns:a16="http://schemas.microsoft.com/office/drawing/2014/main" id="{0995E2B4-604C-D803-34D5-D14E97F1C6E6}"/>
              </a:ext>
            </a:extLst>
          </p:cNvPr>
          <p:cNvSpPr/>
          <p:nvPr/>
        </p:nvSpPr>
        <p:spPr>
          <a:xfrm rot="3523839">
            <a:off x="7899126" y="3168866"/>
            <a:ext cx="622218" cy="21107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="" xmlns:a16="http://schemas.microsoft.com/office/drawing/2014/main" id="{F90991F9-C1DD-984D-3ACE-4394C2A31676}"/>
              </a:ext>
            </a:extLst>
          </p:cNvPr>
          <p:cNvSpPr/>
          <p:nvPr/>
        </p:nvSpPr>
        <p:spPr>
          <a:xfrm rot="19584176">
            <a:off x="5701923" y="3243804"/>
            <a:ext cx="1130842" cy="18423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F2D842D7-3F78-1E46-4CE6-770C127F7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00302" y="354658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9D808D9E-6815-9B9B-F2B0-E280FEC6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448" y="6193308"/>
            <a:ext cx="7195953" cy="5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2937660-A0BD-AF02-28C1-C2242C272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2D366119-A21D-5066-374E-0925B239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117" y="190351"/>
            <a:ext cx="8229600" cy="1143000"/>
          </a:xfrm>
        </p:spPr>
        <p:txBody>
          <a:bodyPr/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Etapas da Programação Pactuada da Atenção Especializada</a:t>
            </a: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F2D842D7-3F78-1E46-4CE6-770C127F7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91344" y="190351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9D808D9E-6815-9B9B-F2B0-E280FEC6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448" y="6193308"/>
            <a:ext cx="7195953" cy="5346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44F9E40-BF57-5389-6DCA-EAAC98D1EB3E}"/>
              </a:ext>
            </a:extLst>
          </p:cNvPr>
          <p:cNvSpPr txBox="1"/>
          <p:nvPr/>
        </p:nvSpPr>
        <p:spPr>
          <a:xfrm>
            <a:off x="695400" y="954893"/>
            <a:ext cx="11377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dirty="0">
                <a:effectLst/>
              </a:rPr>
              <a:t>Etapa I - Cenário de demandas reprimidas da Atenção Primária à </a:t>
            </a:r>
            <a:r>
              <a:rPr lang="pt-BR" sz="2400" b="1" i="0" dirty="0" smtClean="0">
                <a:effectLst/>
              </a:rPr>
              <a:t>Saúde-2024</a:t>
            </a: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51EA908-179C-4958-DF03-C1A6E0F92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76" t="14218" r="3773" b="5659"/>
          <a:stretch>
            <a:fillRect/>
          </a:stretch>
        </p:blipFill>
        <p:spPr>
          <a:xfrm>
            <a:off x="2142841" y="1659261"/>
            <a:ext cx="7560841" cy="25459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B0734AE-6592-36E0-A8ED-C1F894E1B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488" y="4253065"/>
            <a:ext cx="5400600" cy="194024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359AC5CE-935C-0986-51BD-229E482F4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04" y="4286399"/>
            <a:ext cx="3456384" cy="19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CEB94A4-170B-6310-CA21-0CE0E2E8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4F116763-4B50-83C8-0A1F-041C70AC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Etapas da Programação Pactuada da Atenção Especializada</a:t>
            </a:r>
            <a:r>
              <a:rPr lang="pt-BR" sz="2800" b="1" dirty="0">
                <a:solidFill>
                  <a:srgbClr val="C00000"/>
                </a:solidFill>
              </a:rPr>
              <a:t/>
            </a:r>
            <a:br>
              <a:rPr lang="pt-BR" sz="2800" b="1" dirty="0">
                <a:solidFill>
                  <a:srgbClr val="C00000"/>
                </a:solidFill>
              </a:rPr>
            </a:b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22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E1EE1E14-6B90-7225-2234-2F074FD34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85762" y="434678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7765D738-6DE3-68D3-3849-5D97CD51F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448" y="6193308"/>
            <a:ext cx="7195953" cy="5346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7663026-F034-D835-896A-822D36D3F079}"/>
              </a:ext>
            </a:extLst>
          </p:cNvPr>
          <p:cNvSpPr txBox="1"/>
          <p:nvPr/>
        </p:nvSpPr>
        <p:spPr>
          <a:xfrm>
            <a:off x="1854014" y="1052737"/>
            <a:ext cx="8365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Etapa II </a:t>
            </a:r>
            <a:r>
              <a:rPr lang="pt-BR" sz="2400" b="1" dirty="0" smtClean="0"/>
              <a:t>– Parametrização- 2025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542DA78-F5DE-9CDE-EAA0-EEBFFC91CC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949" t="10367" r="637"/>
          <a:stretch>
            <a:fillRect/>
          </a:stretch>
        </p:blipFill>
        <p:spPr>
          <a:xfrm>
            <a:off x="1853596" y="2074238"/>
            <a:ext cx="8450151" cy="31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CFF7E3D-2101-6212-B06F-E0E7ED9E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30A484F-74EC-4E34-7FA7-6A7A01AE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74638"/>
            <a:ext cx="11089232" cy="1143000"/>
          </a:xfrm>
        </p:spPr>
        <p:txBody>
          <a:bodyPr/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Etapas da Programação Pactuada da Atenção Especializada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64774FC0-719D-FD0E-F314-206C52AB9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227856" y="434678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D89EE4A-5EA4-CAB3-E308-AE820BEBE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448" y="6193308"/>
            <a:ext cx="7195953" cy="5346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229FF73-7BE1-5210-6EBE-45FF8C7D62A1}"/>
              </a:ext>
            </a:extLst>
          </p:cNvPr>
          <p:cNvSpPr txBox="1"/>
          <p:nvPr/>
        </p:nvSpPr>
        <p:spPr>
          <a:xfrm>
            <a:off x="1450976" y="836712"/>
            <a:ext cx="8845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Etapa III Pactuação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Distribuição entre Gestão – Ambulatorial/Hospitalar/</a:t>
            </a:r>
            <a:r>
              <a:rPr lang="pt-BR" b="1" kern="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OCIs</a:t>
            </a:r>
            <a:endParaRPr lang="pt-BR" b="1" kern="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A8697CFD-FAD4-8EB8-0342-CE6D470E6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66472"/>
              </p:ext>
            </p:extLst>
          </p:nvPr>
        </p:nvGraphicFramePr>
        <p:xfrm>
          <a:off x="1919536" y="1575376"/>
          <a:ext cx="8208911" cy="302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950940663"/>
                    </a:ext>
                  </a:extLst>
                </a:gridCol>
                <a:gridCol w="3816423">
                  <a:extLst>
                    <a:ext uri="{9D8B030D-6E8A-4147-A177-3AD203B41FA5}">
                      <a16:colId xmlns="" xmlns:a16="http://schemas.microsoft.com/office/drawing/2014/main" val="1133924928"/>
                    </a:ext>
                  </a:extLst>
                </a:gridCol>
              </a:tblGrid>
              <a:tr h="34723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2187153"/>
                  </a:ext>
                </a:extLst>
              </a:tr>
              <a:tr h="56091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Oficinas e Reuniões por Regiões de Saúde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Outubro – Dezembro/2025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7662742"/>
                  </a:ext>
                </a:extLst>
              </a:tr>
              <a:tr h="801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u="none" strike="noStrike" kern="0" cap="none" spc="50" normalizeH="0" baseline="0" noProof="0" dirty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Distribuição entre Gestão – Ambulatorial/Hospitalar/</a:t>
                      </a:r>
                      <a:r>
                        <a:rPr kumimoji="0" lang="pt-BR" sz="1800" b="1" u="none" strike="noStrike" kern="0" cap="none" spc="50" normalizeH="0" baseline="0" noProof="0" dirty="0" err="1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OCIs</a:t>
                      </a:r>
                      <a:endParaRPr kumimoji="0" lang="pt-BR" sz="1800" b="1" u="none" strike="noStrike" kern="0" cap="none" spc="50" normalizeH="0" baseline="0" noProof="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Janeiro – março/2026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0155956"/>
                  </a:ext>
                </a:extLst>
              </a:tr>
              <a:tr h="801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u="none" strike="noStrike" kern="0" cap="none" spc="50" normalizeH="0" baseline="0" noProof="0" dirty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Consolidação dos dados pelo 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u="none" strike="noStrike" kern="0" cap="none" spc="50" normalizeH="0" baseline="0" noProof="0" dirty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com </a:t>
                      </a:r>
                      <a:r>
                        <a:rPr kumimoji="0" lang="pt-BR" sz="1800" b="1" u="none" strike="noStrike" kern="0" cap="none" spc="50" normalizeH="0" baseline="0" noProof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u="none" strike="noStrike" kern="0" cap="none" spc="50" normalizeH="0" baseline="0" noProof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Aprovação em CIB</a:t>
                      </a:r>
                      <a:endParaRPr kumimoji="0" lang="pt-BR" sz="1800" b="1" u="none" strike="noStrike" kern="0" cap="none" spc="50" normalizeH="0" baseline="0" noProof="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Abril/2026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Maio/2026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Junho/2026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351527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9245082-0890-B350-F0E8-63987389982B}"/>
              </a:ext>
            </a:extLst>
          </p:cNvPr>
          <p:cNvSpPr txBox="1"/>
          <p:nvPr/>
        </p:nvSpPr>
        <p:spPr>
          <a:xfrm>
            <a:off x="3863752" y="5378021"/>
            <a:ext cx="44644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FINANCIAMENTO- Junho 2026 </a:t>
            </a:r>
            <a:endParaRPr lang="pt-BR" sz="2000" b="1" kern="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A6533E9-A87D-3BA6-C4D0-81825978A569}"/>
              </a:ext>
            </a:extLst>
          </p:cNvPr>
          <p:cNvSpPr txBox="1"/>
          <p:nvPr/>
        </p:nvSpPr>
        <p:spPr>
          <a:xfrm>
            <a:off x="5177988" y="4797152"/>
            <a:ext cx="1836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Etapa IV</a:t>
            </a:r>
          </a:p>
        </p:txBody>
      </p:sp>
    </p:spTree>
    <p:extLst>
      <p:ext uri="{BB962C8B-B14F-4D97-AF65-F5344CB8AC3E}">
        <p14:creationId xmlns:p14="http://schemas.microsoft.com/office/powerpoint/2010/main" val="22873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908720"/>
            <a:ext cx="8352928" cy="477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D5A9FDD4-92D5-4660-19D8-1A1C6E3F0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479376" y="206480"/>
            <a:ext cx="670390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leidimar.alencar\Desktop\Logo SESAPI.png">
            <a:extLst>
              <a:ext uri="{FF2B5EF4-FFF2-40B4-BE49-F238E27FC236}">
                <a16:creationId xmlns="" xmlns:a16="http://schemas.microsoft.com/office/drawing/2014/main" id="{A5981932-8228-8849-E6D9-1C7ECF9C3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3" y="5660390"/>
            <a:ext cx="24082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genmedicina.com.br/wp-content/uploads/2016/07/logo-sus.jpg">
            <a:extLst>
              <a:ext uri="{FF2B5EF4-FFF2-40B4-BE49-F238E27FC236}">
                <a16:creationId xmlns="" xmlns:a16="http://schemas.microsoft.com/office/drawing/2014/main" id="{920FAE51-EF7F-A12A-759B-D7E6C887D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5732463"/>
            <a:ext cx="17541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m 4">
            <a:extLst>
              <a:ext uri="{FF2B5EF4-FFF2-40B4-BE49-F238E27FC236}">
                <a16:creationId xmlns="" xmlns:a16="http://schemas.microsoft.com/office/drawing/2014/main" id="{D694C1FB-5CD9-2D04-2502-757FBFC83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/>
          <a:stretch>
            <a:fillRect/>
          </a:stretch>
        </p:blipFill>
        <p:spPr bwMode="auto">
          <a:xfrm>
            <a:off x="4800601" y="5732464"/>
            <a:ext cx="24876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Espaço Reservado para Conteúdo 7">
            <a:extLst>
              <a:ext uri="{FF2B5EF4-FFF2-40B4-BE49-F238E27FC236}">
                <a16:creationId xmlns="" xmlns:a16="http://schemas.microsoft.com/office/drawing/2014/main" id="{0E3E826F-CC97-4E28-BEE2-456CA1D55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476251"/>
            <a:ext cx="9505056" cy="51847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pt-BR" altLang="pt-BR" b="1" dirty="0">
              <a:solidFill>
                <a:srgbClr val="008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Obrigado!!</a:t>
            </a:r>
            <a:endParaRPr lang="pt-BR" altLang="pt-BR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pt-BR" altLang="pt-BR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Dr. Clécio Moreira Lopes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Diretoria de Unidade de Planejamento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SESAPI</a:t>
            </a:r>
          </a:p>
          <a:p>
            <a:pPr algn="ctr">
              <a:buNone/>
            </a:pPr>
            <a:endParaRPr lang="pt-BR" alt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https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://portal.pi.gov.br/sesapi/dup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altLang="pt-BR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planejamentosesapi@saude.pi.gov.br</a:t>
            </a:r>
            <a:endParaRPr lang="pt-BR" alt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4E22A6C-6CAE-603B-088A-7BADCD91C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171EC78-33A5-E431-85FE-3EB72C27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58" y="6226302"/>
            <a:ext cx="7296811" cy="554080"/>
          </a:xfrm>
          <a:prstGeom prst="rect">
            <a:avLst/>
          </a:prstGeom>
        </p:spPr>
      </p:pic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77F022DD-741A-81AC-FE38-EFCD31412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" y="354658"/>
            <a:ext cx="815413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151748C-CEB4-E05B-CD05-B8DF5650A572}"/>
              </a:ext>
            </a:extLst>
          </p:cNvPr>
          <p:cNvSpPr txBox="1"/>
          <p:nvPr/>
        </p:nvSpPr>
        <p:spPr>
          <a:xfrm>
            <a:off x="431371" y="188641"/>
            <a:ext cx="10561173" cy="1872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6755" algn="ctr">
              <a:spcBef>
                <a:spcPts val="10"/>
              </a:spcBef>
            </a:pP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Secretaria</a:t>
            </a:r>
            <a:r>
              <a:rPr lang="pt-BR" sz="1800" i="1" spc="-25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Estadual</a:t>
            </a:r>
            <a:r>
              <a:rPr lang="pt-BR" sz="1800" i="1" spc="-5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pt-BR" sz="1800" i="1" spc="-20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pt-BR" sz="1800" i="1" spc="-5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t-BR" sz="1800" i="1" spc="-10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Piauí</a:t>
            </a:r>
          </a:p>
          <a:p>
            <a:pPr algn="ctr">
              <a:spcBef>
                <a:spcPts val="195"/>
              </a:spcBef>
            </a:pPr>
            <a:r>
              <a:rPr lang="pt-BR" sz="18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Superintendência</a:t>
            </a:r>
            <a:r>
              <a:rPr lang="pt-BR" sz="1800" b="1" i="1" spc="240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pt-BR" sz="1800" b="1" i="1" spc="-20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Gestão </a:t>
            </a:r>
            <a:r>
              <a:rPr lang="pt-BR" sz="1800" b="1" i="1" spc="-5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800" b="1" i="1" spc="-10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Administração</a:t>
            </a:r>
          </a:p>
          <a:p>
            <a:pPr algn="ctr">
              <a:spcBef>
                <a:spcPts val="195"/>
              </a:spcBef>
            </a:pP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Diretoria</a:t>
            </a:r>
            <a:r>
              <a:rPr lang="pt-BR" sz="1800" i="1" spc="-15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Unidade de Planejamento</a:t>
            </a:r>
          </a:p>
          <a:p>
            <a:pPr algn="ctr">
              <a:spcBef>
                <a:spcPts val="195"/>
              </a:spcBef>
            </a:pPr>
            <a:endParaRPr lang="pt-B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755" algn="ctr">
              <a:spcBef>
                <a:spcPts val="10"/>
              </a:spcBef>
            </a:pPr>
            <a:endParaRPr lang="pt-B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755">
              <a:lnSpc>
                <a:spcPct val="115000"/>
              </a:lnSpc>
              <a:spcBef>
                <a:spcPts val="10"/>
              </a:spcBef>
              <a:spcAft>
                <a:spcPts val="1000"/>
              </a:spcAft>
            </a:pPr>
            <a:r>
              <a:rPr lang="pt-BR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C4B999E-CFA6-ECBB-5E04-70B0C1AAD206}"/>
              </a:ext>
            </a:extLst>
          </p:cNvPr>
          <p:cNvSpPr txBox="1"/>
          <p:nvPr/>
        </p:nvSpPr>
        <p:spPr>
          <a:xfrm>
            <a:off x="739020" y="1089734"/>
            <a:ext cx="105138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 smtClean="0"/>
              <a:t>		              </a:t>
            </a:r>
            <a:r>
              <a:rPr lang="pt-BR" sz="2400" b="1" u="sng" dirty="0" smtClean="0"/>
              <a:t>REGIONALIZAÇÃO</a:t>
            </a:r>
          </a:p>
          <a:p>
            <a:endParaRPr lang="pt-BR" sz="2400" b="1" u="sng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/>
              <a:t>A regionalização da saúde é um princípio do SUS que organiza serviços em </a:t>
            </a:r>
            <a:r>
              <a:rPr lang="pt-BR" sz="2400" dirty="0" smtClean="0"/>
              <a:t>rede</a:t>
            </a:r>
            <a:r>
              <a:rPr lang="pt-BR" sz="2400" dirty="0" smtClean="0"/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Conecta </a:t>
            </a:r>
            <a:r>
              <a:rPr lang="pt-BR" sz="2400" dirty="0"/>
              <a:t>municípios próximos para compartilhar </a:t>
            </a:r>
            <a:r>
              <a:rPr lang="pt-BR" sz="2400" dirty="0" smtClean="0"/>
              <a:t>recursos;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dirty="0" smtClean="0"/>
              <a:t>Visa </a:t>
            </a:r>
            <a:r>
              <a:rPr lang="pt-BR" sz="2400" dirty="0"/>
              <a:t>garantir acesso integral (da atenção básica à alta complexidade), reduzir desigualdades territoriais e otimizar recursos financeiros, organizando o sistema em regiões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815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1856DB3-7F1E-13AB-6D9D-6EBD60747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DC95DEE-6A57-5D19-9EAF-E0BFA7DC74CB}"/>
              </a:ext>
            </a:extLst>
          </p:cNvPr>
          <p:cNvSpPr txBox="1"/>
          <p:nvPr/>
        </p:nvSpPr>
        <p:spPr>
          <a:xfrm>
            <a:off x="1055440" y="836712"/>
            <a:ext cx="1058517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Arial" charset="0"/>
              <a:buNone/>
              <a:defRPr/>
            </a:pPr>
            <a:endParaRPr lang="pt-BR" sz="2100" b="1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100" b="1" i="1" dirty="0"/>
              <a:t>Constituição Federal 1988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pt-BR" sz="2100" dirty="0" smtClean="0"/>
              <a:t>Diretriz </a:t>
            </a:r>
            <a:r>
              <a:rPr lang="pt-BR" sz="2100" dirty="0"/>
              <a:t>organizativa das ações e serviços de saúde conta com fundamentos legais bem definidos: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pt-BR" sz="2100" dirty="0" smtClean="0"/>
              <a:t>Art</a:t>
            </a:r>
            <a:r>
              <a:rPr lang="pt-BR" sz="2100" dirty="0"/>
              <a:t>. 198. (*) “As ações e serviços públicos de saúde integram uma </a:t>
            </a:r>
            <a:r>
              <a:rPr lang="pt-BR" sz="2100" u="sng" dirty="0"/>
              <a:t>rede regionalizada</a:t>
            </a:r>
            <a:r>
              <a:rPr lang="pt-BR" sz="2100" dirty="0"/>
              <a:t> e hierarquizada e constituem um sistema único, organizado de acordo com as diretrizes de descentralização, atendimento integral e participação da comunidade”.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100" b="1" i="1" dirty="0">
                <a:cs typeface="Times New Roman" panose="02020603050405020304" pitchFamily="18" charset="0"/>
              </a:rPr>
              <a:t>Lei Nº 8.080, de 19 de setembro de 1990</a:t>
            </a:r>
            <a:endParaRPr lang="pt-BR" altLang="pt-BR" sz="2100" dirty="0"/>
          </a:p>
          <a:p>
            <a:pPr algn="just"/>
            <a:r>
              <a:rPr lang="pt-BR" altLang="pt-BR" sz="2100" dirty="0" smtClean="0">
                <a:cs typeface="Times New Roman" panose="02020603050405020304" pitchFamily="18" charset="0"/>
              </a:rPr>
              <a:t>Em </a:t>
            </a:r>
            <a:r>
              <a:rPr lang="pt-BR" altLang="pt-BR" sz="2100" dirty="0">
                <a:cs typeface="Times New Roman" panose="02020603050405020304" pitchFamily="18" charset="0"/>
              </a:rPr>
              <a:t>seu art. 7º reafirma as diretrizes previstas no art. 198 da Constituição Federal e define competências frente à constituição de </a:t>
            </a:r>
            <a:r>
              <a:rPr lang="pt-BR" altLang="pt-BR" sz="2100" b="1" dirty="0">
                <a:cs typeface="Times New Roman" panose="02020603050405020304" pitchFamily="18" charset="0"/>
              </a:rPr>
              <a:t>Redes Regionalizadas </a:t>
            </a:r>
            <a:r>
              <a:rPr lang="pt-BR" altLang="pt-BR" sz="2100" dirty="0">
                <a:cs typeface="Times New Roman" panose="02020603050405020304" pitchFamily="18" charset="0"/>
              </a:rPr>
              <a:t>de saúde, em que a </a:t>
            </a:r>
            <a:r>
              <a:rPr lang="pt-BR" altLang="pt-BR" sz="2100" b="1" dirty="0">
                <a:cs typeface="Times New Roman" panose="02020603050405020304" pitchFamily="18" charset="0"/>
              </a:rPr>
              <a:t>direção municipal do SUS deve participar do planejamento, programação e organização da rede regionalizada e hierarquizada do SUS</a:t>
            </a:r>
            <a:r>
              <a:rPr lang="pt-BR" altLang="pt-BR" sz="2100" dirty="0">
                <a:cs typeface="Times New Roman" panose="02020603050405020304" pitchFamily="18" charset="0"/>
              </a:rPr>
              <a:t>, em articulação com a sua direção estadual.</a:t>
            </a:r>
            <a:endParaRPr lang="pt-BR" altLang="pt-BR" sz="2100" dirty="0"/>
          </a:p>
          <a:p>
            <a:pPr algn="just" eaLnBrk="1" hangingPunct="1">
              <a:buFont typeface="Arial" charset="0"/>
              <a:buNone/>
              <a:defRPr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0B15FDC6-1AD3-2288-1250-7888E68D1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335360" y="354658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8808FD-AB06-E7B4-F2DA-B37331093F22}"/>
              </a:ext>
            </a:extLst>
          </p:cNvPr>
          <p:cNvSpPr txBox="1"/>
          <p:nvPr/>
        </p:nvSpPr>
        <p:spPr>
          <a:xfrm>
            <a:off x="1072476" y="313492"/>
            <a:ext cx="1022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pt-BR" sz="2800" b="1" dirty="0"/>
              <a:t>O Marco Jurídico e Institucional da Regionalização</a:t>
            </a:r>
          </a:p>
        </p:txBody>
      </p:sp>
    </p:spTree>
    <p:extLst>
      <p:ext uri="{BB962C8B-B14F-4D97-AF65-F5344CB8AC3E}">
        <p14:creationId xmlns:p14="http://schemas.microsoft.com/office/powerpoint/2010/main" val="18189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0C9E0DF-2B1A-8686-348C-CAD42C430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437713E7-8CA3-1570-375E-6703DB23B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263352" y="286406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7B6711A6-CC4E-60DD-5603-8343C2C5898B}"/>
              </a:ext>
            </a:extLst>
          </p:cNvPr>
          <p:cNvSpPr txBox="1"/>
          <p:nvPr/>
        </p:nvSpPr>
        <p:spPr>
          <a:xfrm>
            <a:off x="874912" y="64045"/>
            <a:ext cx="10765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Contextualização do Desenho de Regionalização da Saúde no Estado Do Piauí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5BCA26E3-B0DA-163D-4D2E-0F079B94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409" y="948690"/>
            <a:ext cx="1051316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2004 – Início da Regionalização da Saúde no Piauí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Primeiras iniciativas de agrupamento regional de municípios.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Objetivo: construção do desenho da regionalização da saúde no estado.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 normativa: diretrizes das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NOAS 2001 e 2002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Elaboração do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Plano Diretor de Regionalização do Estado do Piauí (PDR/2004)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2006 – Influência do Pacto pela Saúde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Publicação do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Pacto pela Saúde/2006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Importante indutor para atualização do PDR de 2004.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Introduziu novas diretrizes para organização regional da saúde.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2007 – Territorialização do Estado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Incorporação das diretrizes de territorialização do Governo do Estado.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Definição pela Secretaria de Planejamento do Piauí.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Lei Complementar nº 87/2007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instituiu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Territórios de Desenvolvimento (TD)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2009 – Nova Modelagem Regional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Atualização formal e legal do Plano Diretor de Regionalização.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Integração entre regionalização da saúde e territorialização estadual.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44938" algn="l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Consolidação do novo modelo regional de saúde no Piauí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537D97-B43F-5A8E-B367-B196837D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FEC83891-9EBF-2FE4-280D-DDA3AC01A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322415" y="494880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4B17E04-8421-17E0-4A75-2F20A6FA64B9}"/>
              </a:ext>
            </a:extLst>
          </p:cNvPr>
          <p:cNvSpPr txBox="1"/>
          <p:nvPr/>
        </p:nvSpPr>
        <p:spPr>
          <a:xfrm>
            <a:off x="1116627" y="494880"/>
            <a:ext cx="56729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/>
              <a:t>Cont.)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b="1" dirty="0"/>
              <a:t>Plano Diretor de Regionalização </a:t>
            </a:r>
            <a:r>
              <a:rPr lang="pt-BR" altLang="pt-BR" dirty="0"/>
              <a:t>do Estado do Piauí - PDR atualizado em 2009 buscou compatibilizar o desenho das 11 Regiões de Saúde, com o desenho, composição e caracterização dos Territórios de Desenvolvimento criados pela LC nº 87/2007. 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="" xmlns:a16="http://schemas.microsoft.com/office/drawing/2014/main" id="{E0EC6900-BC95-C49E-61E9-468CE670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01" y="2890391"/>
            <a:ext cx="40918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b="1" dirty="0">
                <a:latin typeface="Arial" panose="020B0604020202020204" pitchFamily="34" charset="0"/>
              </a:rPr>
              <a:t>PDR-2009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11- REGIÕES DE SAÚDE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 </a:t>
            </a:r>
            <a:r>
              <a:rPr lang="pt-BR" altLang="pt-BR" sz="1600" b="1" dirty="0" smtClean="0">
                <a:latin typeface="Arial" panose="020B0604020202020204" pitchFamily="34" charset="0"/>
              </a:rPr>
              <a:t>04–MACRORREGIÕES </a:t>
            </a:r>
            <a:r>
              <a:rPr lang="pt-BR" altLang="pt-BR" sz="1600" b="1" dirty="0">
                <a:latin typeface="Arial" panose="020B0604020202020204" pitchFamily="34" charset="0"/>
              </a:rPr>
              <a:t>DE SAÚDE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="" xmlns:a16="http://schemas.microsoft.com/office/drawing/2014/main" id="{47DC5EFD-AF5E-CBE5-01DA-329A547F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8628"/>
            <a:ext cx="5267231" cy="66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D70A9C-C463-1A7F-947A-58737983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="" xmlns:a16="http://schemas.microsoft.com/office/drawing/2014/main" id="{15776801-84B7-1C19-B60C-1BD66C0D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335360" y="389091"/>
            <a:ext cx="611560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6AC2F08-EB68-F9DF-CEF4-063DB1AF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3" y="354659"/>
            <a:ext cx="10009112" cy="74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pt-BR" altLang="pt-BR" sz="1800" dirty="0">
                <a:latin typeface="Arial" panose="020B0604020202020204" pitchFamily="34" charset="0"/>
              </a:rPr>
              <a:t>Em 2015 atualização do </a:t>
            </a:r>
            <a:r>
              <a:rPr lang="pt-BR" altLang="pt-BR" sz="1800" b="1" dirty="0">
                <a:latin typeface="Arial" panose="020B0604020202020204" pitchFamily="34" charset="0"/>
              </a:rPr>
              <a:t>PLANO DIRETOR DE REGIONALIZAÇÃO DO ESTADO DO PIAUÍ – SAÚDE </a:t>
            </a:r>
            <a:r>
              <a:rPr lang="pt-BR" altLang="pt-BR" sz="1800" dirty="0">
                <a:latin typeface="Arial" panose="020B0604020202020204" pitchFamily="34" charset="0"/>
              </a:rPr>
              <a:t>que apresentou uma nova modelagem: 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dirty="0">
                <a:latin typeface="Arial" panose="020B0604020202020204" pitchFamily="34" charset="0"/>
              </a:rPr>
              <a:t>  04 Macrorregiões de Saúde com a agregação de 11 Regiões de Saúde;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pt-BR" sz="1800" b="1" dirty="0">
                <a:latin typeface="Arial" panose="020B0604020202020204" pitchFamily="34" charset="0"/>
              </a:rPr>
              <a:t>Atualização da Regionalização (2024</a:t>
            </a:r>
            <a:r>
              <a:rPr lang="pt-BR" sz="1800" b="1" dirty="0" smtClean="0">
                <a:latin typeface="Arial" panose="020B0604020202020204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sz="1800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Até 2023: 11 Regiões de Saúde;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2024: 12 Regiões de Saúde;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</a:t>
            </a:r>
            <a:r>
              <a:rPr lang="pt-BR" sz="1800" b="1" dirty="0">
                <a:latin typeface="Arial" panose="020B0604020202020204" pitchFamily="34" charset="0"/>
              </a:rPr>
              <a:t>Nova Região: </a:t>
            </a:r>
            <a:r>
              <a:rPr lang="pt-BR" sz="1800" dirty="0">
                <a:latin typeface="Arial" panose="020B0604020202020204" pitchFamily="34" charset="0"/>
              </a:rPr>
              <a:t>Chapada Vale do Rio Itaim;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Desmembrada do Vale do Rio Guaribas;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</a:t>
            </a:r>
            <a:r>
              <a:rPr lang="pt-BR" sz="1800" b="1" dirty="0">
                <a:latin typeface="Arial" panose="020B0604020202020204" pitchFamily="34" charset="0"/>
              </a:rPr>
              <a:t>Sede: </a:t>
            </a:r>
            <a:r>
              <a:rPr lang="pt-BR" sz="1800" dirty="0">
                <a:latin typeface="Arial" panose="020B0604020202020204" pitchFamily="34" charset="0"/>
              </a:rPr>
              <a:t>Paulistana;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16 municípios;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 </a:t>
            </a:r>
            <a:r>
              <a:rPr lang="pt-BR" sz="1800" b="1" dirty="0">
                <a:latin typeface="Arial" panose="020B0604020202020204" pitchFamily="34" charset="0"/>
              </a:rPr>
              <a:t>Macrorregião Semiárido.</a:t>
            </a:r>
          </a:p>
          <a:p>
            <a:endParaRPr lang="pt-BR" sz="1800" dirty="0">
              <a:latin typeface="Arial" panose="020B0604020202020204" pitchFamily="34" charset="0"/>
            </a:endParaRPr>
          </a:p>
          <a:p>
            <a:pPr marL="285750" indent="-285750"/>
            <a:r>
              <a:rPr lang="pt-BR" sz="1800" b="1" dirty="0">
                <a:latin typeface="Arial" panose="020B0604020202020204" pitchFamily="34" charset="0"/>
              </a:rPr>
              <a:t>   Objetivos:</a:t>
            </a:r>
          </a:p>
          <a:p>
            <a:pPr>
              <a:buNone/>
            </a:pPr>
            <a:endParaRPr lang="pt-BR" sz="1800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    Ampliar acesso, equidade e organizar a RAS.</a:t>
            </a:r>
          </a:p>
          <a:p>
            <a:pPr>
              <a:buNone/>
            </a:pPr>
            <a:endParaRPr 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D70A9C-C463-1A7F-947A-58737983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:a16="http://schemas.microsoft.com/office/drawing/2014/main" xmlns="" id="{15776801-84B7-1C19-B60C-1BD66C0D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" y="354658"/>
            <a:ext cx="815413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AC2F08-EB68-F9DF-CEF4-063DB1AF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19" y="333302"/>
            <a:ext cx="11259332" cy="77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1800" b="1" u="sng" dirty="0" smtClean="0">
                <a:latin typeface="Arial" panose="020B0604020202020204" pitchFamily="34" charset="0"/>
              </a:rPr>
              <a:t>ATUAL CONFORMAÇÃO DAS MACRORREGIÕES DE SAÚDE</a:t>
            </a:r>
          </a:p>
          <a:p>
            <a:pPr>
              <a:buNone/>
            </a:pPr>
            <a:endParaRPr lang="pt-BR" sz="1800" b="1" dirty="0" smtClean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anose="020B0604020202020204" pitchFamily="34" charset="0"/>
              </a:rPr>
              <a:t>MACRORREGIÃO DE SAÚDE : LITORAL</a:t>
            </a:r>
          </a:p>
          <a:p>
            <a:pPr>
              <a:buNone/>
            </a:pPr>
            <a:r>
              <a:rPr lang="pt-BR" sz="1800" dirty="0" smtClean="0">
                <a:latin typeface="Arial" panose="020B0604020202020204" pitchFamily="34" charset="0"/>
              </a:rPr>
              <a:t>Regiões  de Saúde: Planície Litorânea</a:t>
            </a:r>
          </a:p>
          <a:p>
            <a:pPr>
              <a:buNone/>
            </a:pPr>
            <a:r>
              <a:rPr lang="pt-BR" sz="1800" dirty="0">
                <a:latin typeface="Arial" panose="020B0604020202020204" pitchFamily="34" charset="0"/>
              </a:rPr>
              <a:t> </a:t>
            </a:r>
            <a:r>
              <a:rPr lang="pt-BR" sz="1800" dirty="0" smtClean="0">
                <a:latin typeface="Arial" panose="020B0604020202020204" pitchFamily="34" charset="0"/>
              </a:rPr>
              <a:t>                                Cocais</a:t>
            </a:r>
            <a:endParaRPr lang="pt-BR" sz="18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anose="020B0604020202020204" pitchFamily="34" charset="0"/>
              </a:rPr>
              <a:t>MACRORREGIÃO DE SAÚDE: MEIO NORTE</a:t>
            </a:r>
          </a:p>
          <a:p>
            <a:pPr>
              <a:buNone/>
            </a:pPr>
            <a:r>
              <a:rPr lang="pt-BR" sz="1800" dirty="0" smtClean="0">
                <a:latin typeface="Arial" panose="020B0604020202020204" pitchFamily="34" charset="0"/>
              </a:rPr>
              <a:t>Regiões de Saúde: Entre Rios</a:t>
            </a:r>
          </a:p>
          <a:p>
            <a:pPr>
              <a:buNone/>
            </a:pPr>
            <a:r>
              <a:rPr lang="pt-BR" sz="1800" dirty="0">
                <a:latin typeface="Arial" panose="020B0604020202020204" pitchFamily="34" charset="0"/>
              </a:rPr>
              <a:t> </a:t>
            </a:r>
            <a:r>
              <a:rPr lang="pt-BR" sz="1800" dirty="0" smtClean="0">
                <a:latin typeface="Arial" panose="020B0604020202020204" pitchFamily="34" charset="0"/>
              </a:rPr>
              <a:t>                              Carnaúbais</a:t>
            </a:r>
          </a:p>
          <a:p>
            <a:pPr>
              <a:buNone/>
            </a:pPr>
            <a:endParaRPr lang="pt-BR" sz="18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anose="020B0604020202020204" pitchFamily="34" charset="0"/>
              </a:rPr>
              <a:t>MACRORREGIÃO DE SAÚDE: SEMI-ÁRIDO</a:t>
            </a:r>
          </a:p>
          <a:p>
            <a:pPr>
              <a:buNone/>
            </a:pPr>
            <a:r>
              <a:rPr lang="pt-BR" sz="1800" dirty="0" smtClean="0">
                <a:latin typeface="Arial" panose="020B0604020202020204" pitchFamily="34" charset="0"/>
              </a:rPr>
              <a:t>Regiões de Saúde: Vale do Guaribas</a:t>
            </a:r>
          </a:p>
          <a:p>
            <a:pPr>
              <a:buNone/>
            </a:pPr>
            <a:r>
              <a:rPr lang="pt-BR" sz="1800" dirty="0" smtClean="0">
                <a:latin typeface="Arial" panose="020B0604020202020204" pitchFamily="34" charset="0"/>
              </a:rPr>
              <a:t>                                Vale do Canindé</a:t>
            </a:r>
          </a:p>
          <a:p>
            <a:pPr>
              <a:buNone/>
            </a:pPr>
            <a:r>
              <a:rPr lang="pt-BR" sz="1800" dirty="0" smtClean="0">
                <a:latin typeface="Arial" panose="020B0604020202020204" pitchFamily="34" charset="0"/>
              </a:rPr>
              <a:t>                                Vale do Sambito </a:t>
            </a:r>
          </a:p>
          <a:p>
            <a:pPr>
              <a:buNone/>
            </a:pPr>
            <a:r>
              <a:rPr lang="pt-BR" sz="1800" dirty="0" smtClean="0">
                <a:latin typeface="Arial" panose="020B0604020202020204" pitchFamily="34" charset="0"/>
              </a:rPr>
              <a:t>                                Chapada Vale do Rio Itaim</a:t>
            </a:r>
          </a:p>
          <a:p>
            <a:pPr>
              <a:buNone/>
            </a:pPr>
            <a:endParaRPr lang="pt-BR" sz="18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anose="020B0604020202020204" pitchFamily="34" charset="0"/>
              </a:rPr>
              <a:t>MACRORREGIÃO DE SAÚDE: CERRADOS </a:t>
            </a:r>
          </a:p>
          <a:p>
            <a:pPr>
              <a:buNone/>
            </a:pPr>
            <a:r>
              <a:rPr lang="pt-BR" sz="1800" dirty="0">
                <a:latin typeface="Arial" panose="020B0604020202020204" pitchFamily="34" charset="0"/>
              </a:rPr>
              <a:t>Regiões de Saúde: </a:t>
            </a:r>
            <a:r>
              <a:rPr lang="pt-BR" sz="1800" dirty="0" smtClean="0">
                <a:latin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</a:rPr>
              <a:t>Vale Rios Piauí e Itaueira</a:t>
            </a:r>
          </a:p>
          <a:p>
            <a:pPr>
              <a:buNone/>
            </a:pPr>
            <a:r>
              <a:rPr lang="pt-BR" sz="1800" dirty="0">
                <a:latin typeface="Arial" panose="020B0604020202020204" pitchFamily="34" charset="0"/>
              </a:rPr>
              <a:t>                                 Serra da Capivara</a:t>
            </a:r>
          </a:p>
          <a:p>
            <a:pPr>
              <a:buNone/>
            </a:pPr>
            <a:r>
              <a:rPr lang="pt-BR" sz="1800" dirty="0">
                <a:latin typeface="Arial" panose="020B0604020202020204" pitchFamily="34" charset="0"/>
              </a:rPr>
              <a:t>                                </a:t>
            </a:r>
            <a:r>
              <a:rPr lang="pt-BR" sz="1800" dirty="0" smtClean="0">
                <a:latin typeface="Arial" panose="020B0604020202020204" pitchFamily="34" charset="0"/>
              </a:rPr>
              <a:t> Chapada </a:t>
            </a:r>
            <a:r>
              <a:rPr lang="pt-BR" sz="1800" dirty="0">
                <a:latin typeface="Arial" panose="020B0604020202020204" pitchFamily="34" charset="0"/>
              </a:rPr>
              <a:t>das Mangabeiras</a:t>
            </a:r>
          </a:p>
          <a:p>
            <a:pPr>
              <a:buNone/>
            </a:pPr>
            <a:r>
              <a:rPr lang="pt-BR" sz="1800" dirty="0">
                <a:latin typeface="Arial" panose="020B0604020202020204" pitchFamily="34" charset="0"/>
              </a:rPr>
              <a:t>                                Tabuleiros Alto </a:t>
            </a:r>
            <a:r>
              <a:rPr lang="pt-BR" sz="1800" dirty="0" smtClean="0">
                <a:latin typeface="Arial" panose="020B0604020202020204" pitchFamily="34" charset="0"/>
              </a:rPr>
              <a:t>Parnaíba </a:t>
            </a:r>
            <a:endParaRPr 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D70A9C-C463-1A7F-947A-58737983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api estabelece metas e ações de saúde para o ano de 2024 ...">
            <a:extLst>
              <a:ext uri="{FF2B5EF4-FFF2-40B4-BE49-F238E27FC236}">
                <a16:creationId xmlns:a16="http://schemas.microsoft.com/office/drawing/2014/main" xmlns="" id="{15776801-84B7-1C19-B60C-1BD66C0D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2"/>
          <a:stretch>
            <a:fillRect/>
          </a:stretch>
        </p:blipFill>
        <p:spPr bwMode="auto">
          <a:xfrm>
            <a:off x="1" y="354658"/>
            <a:ext cx="815413" cy="614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AC2F08-EB68-F9DF-CEF4-063DB1AF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0" y="354659"/>
            <a:ext cx="10945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5" y="407064"/>
            <a:ext cx="11137236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15415" y="6380232"/>
            <a:ext cx="420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PES 2024-2027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468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presentação DUP PRI encontros macrorregionais dez 24ATUAL (2)" id="{4D7643DC-3188-41FD-A27E-9881DA8A5BA8}" vid="{CED1D5DB-A69A-482C-9849-B47CA754D9E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DUP PRI encontros macrorregionais dez 24ATUAL (2)</Template>
  <TotalTime>2255</TotalTime>
  <Words>899</Words>
  <Application>Microsoft Office PowerPoint</Application>
  <PresentationFormat>Personalizar</PresentationFormat>
  <Paragraphs>166</Paragraphs>
  <Slides>25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Regionalização e o Planejamento Regional integrado o estado do Piauí</vt:lpstr>
      <vt:lpstr>Apresentação do PowerPoint</vt:lpstr>
      <vt:lpstr>Apresentação do PowerPoint</vt:lpstr>
      <vt:lpstr>Etapas desenvolvidas e em processo PRI - Piauí</vt:lpstr>
      <vt:lpstr>Apresentação do PowerPoint</vt:lpstr>
      <vt:lpstr>Apresentação do PowerPoint</vt:lpstr>
      <vt:lpstr>   PRI – Prioridades Sanitárias – Macrorregião Semiárido RUE, R. ALYNE, RDCNT, RCPD, RAPS  </vt:lpstr>
      <vt:lpstr>Etapas da Programação Pactuada da Atenção Especializada </vt:lpstr>
      <vt:lpstr>Etapas da Programação Pactuada da Atenção Especializada </vt:lpstr>
      <vt:lpstr>Etapas da Programação Pactuada da Atenção Especializada </vt:lpstr>
      <vt:lpstr>Etapas da Programação Pactuada da Atenção Especializada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DUP SUGAD</dc:creator>
  <cp:lastModifiedBy>Clécio Moreira Lopes</cp:lastModifiedBy>
  <cp:revision>82</cp:revision>
  <dcterms:created xsi:type="dcterms:W3CDTF">2024-12-05T14:10:55Z</dcterms:created>
  <dcterms:modified xsi:type="dcterms:W3CDTF">2026-04-24T10:51:39Z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6110A356C6DF4C8EB46A91110A086F00_13</vt:lpwstr>
  </property>
  <property fmtid="{D5CDD505-2E9C-101B-9397-08002B2CF9AE}" pid="3" name="KSOProductBuildVer">
    <vt:lpwstr>1046-12.2.0.18911</vt:lpwstr>
  </property>
</Properties>
</file>