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7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96" r:id="rId16"/>
    <p:sldId id="297" r:id="rId17"/>
    <p:sldId id="298" r:id="rId18"/>
    <p:sldId id="284" r:id="rId19"/>
    <p:sldId id="271" r:id="rId20"/>
    <p:sldId id="299" r:id="rId21"/>
    <p:sldId id="300" r:id="rId22"/>
    <p:sldId id="285" r:id="rId23"/>
    <p:sldId id="281" r:id="rId24"/>
    <p:sldId id="273" r:id="rId25"/>
    <p:sldId id="289" r:id="rId26"/>
    <p:sldId id="274" r:id="rId27"/>
    <p:sldId id="290" r:id="rId28"/>
    <p:sldId id="275" r:id="rId29"/>
    <p:sldId id="276" r:id="rId30"/>
    <p:sldId id="277" r:id="rId31"/>
    <p:sldId id="293" r:id="rId32"/>
    <p:sldId id="278" r:id="rId33"/>
    <p:sldId id="279" r:id="rId34"/>
    <p:sldId id="294" r:id="rId35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>
        <p:scale>
          <a:sx n="55" d="100"/>
          <a:sy n="55" d="100"/>
        </p:scale>
        <p:origin x="-1290" y="-3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548379">
              <a:lnSpc>
                <a:spcPts val="865"/>
              </a:lnSpc>
            </a:pPr>
            <a:fld id="{81D60167-4931-47E6-BA6A-407CBD079E4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733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548379">
              <a:lnSpc>
                <a:spcPts val="865"/>
              </a:lnSpc>
            </a:pPr>
            <a:fld id="{81D60167-4931-47E6-BA6A-407CBD079E4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807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548379">
              <a:lnSpc>
                <a:spcPts val="865"/>
              </a:lnSpc>
            </a:pPr>
            <a:fld id="{81D60167-4931-47E6-BA6A-407CBD079E4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7996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548379">
              <a:lnSpc>
                <a:spcPts val="865"/>
              </a:lnSpc>
            </a:pPr>
            <a:fld id="{81D60167-4931-47E6-BA6A-407CBD079E4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3750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548379">
              <a:lnSpc>
                <a:spcPts val="865"/>
              </a:lnSpc>
            </a:pPr>
            <a:fld id="{81D60167-4931-47E6-BA6A-407CBD079E4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4303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548379">
              <a:lnSpc>
                <a:spcPts val="865"/>
              </a:lnSpc>
            </a:pPr>
            <a:fld id="{81D60167-4931-47E6-BA6A-407CBD079E4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7783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548379">
              <a:lnSpc>
                <a:spcPts val="865"/>
              </a:lnSpc>
            </a:pPr>
            <a:fld id="{81D60167-4931-47E6-BA6A-407CBD079E4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528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548379">
              <a:lnSpc>
                <a:spcPts val="865"/>
              </a:lnSpc>
            </a:pPr>
            <a:fld id="{81D60167-4931-47E6-BA6A-407CBD079E4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8726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548379">
              <a:lnSpc>
                <a:spcPts val="865"/>
              </a:lnSpc>
            </a:pPr>
            <a:fld id="{81D60167-4931-47E6-BA6A-407CBD079E4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2795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E7E6E6"/>
                </a:solidFill>
                <a:latin typeface="Calibri Light"/>
                <a:cs typeface="Calibri Light"/>
              </a:defRPr>
            </a:lvl1pPr>
          </a:lstStyle>
          <a:p>
            <a:pPr marL="3548379">
              <a:lnSpc>
                <a:spcPts val="865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5981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548379">
              <a:lnSpc>
                <a:spcPts val="865"/>
              </a:lnSpc>
            </a:pPr>
            <a:fld id="{81D60167-4931-47E6-BA6A-407CBD079E4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2289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548379">
              <a:lnSpc>
                <a:spcPts val="865"/>
              </a:lnSpc>
            </a:pPr>
            <a:fld id="{81D60167-4931-47E6-BA6A-407CBD079E4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44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548379">
              <a:lnSpc>
                <a:spcPts val="865"/>
              </a:lnSpc>
            </a:pPr>
            <a:fld id="{81D60167-4931-47E6-BA6A-407CBD079E4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68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548379">
              <a:lnSpc>
                <a:spcPts val="865"/>
              </a:lnSpc>
            </a:pPr>
            <a:fld id="{81D60167-4931-47E6-BA6A-407CBD079E4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7446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548379">
              <a:lnSpc>
                <a:spcPts val="865"/>
              </a:lnSpc>
            </a:pPr>
            <a:fld id="{81D60167-4931-47E6-BA6A-407CBD079E4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391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BE83-1B79-4777-B420-AFC848683AD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6150-B6AE-4BCD-955D-BBEB4C0ED9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577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548379">
              <a:lnSpc>
                <a:spcPts val="865"/>
              </a:lnSpc>
            </a:pPr>
            <a:fld id="{81D60167-4931-47E6-BA6A-407CBD079E4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991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pPr marL="3548379">
              <a:lnSpc>
                <a:spcPts val="865"/>
              </a:lnSpc>
            </a:pPr>
            <a:fld id="{81D60167-4931-47E6-BA6A-407CBD079E4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526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marL="3548379">
              <a:lnSpc>
                <a:spcPts val="865"/>
              </a:lnSpc>
            </a:pPr>
            <a:fld id="{81D60167-4931-47E6-BA6A-407CBD079E4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85199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4" Type="http://schemas.openxmlformats.org/officeDocument/2006/relationships/image" Target="../media/image31.jpeg"/><Relationship Id="rId9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8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hyperlink" Target="mailto:cosemspi@cosempi.org.b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1469623" y="6425184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2862"/>
                </a:lnTo>
              </a:path>
            </a:pathLst>
          </a:custGeom>
          <a:ln w="9144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69623" y="6425184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2862"/>
                </a:lnTo>
              </a:path>
            </a:pathLst>
          </a:custGeom>
          <a:ln w="9144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526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PROGRAMA</a:t>
            </a:r>
            <a:r>
              <a:rPr spc="-50" dirty="0"/>
              <a:t> </a:t>
            </a:r>
            <a:r>
              <a:rPr spc="-5" dirty="0"/>
              <a:t>PREVINE</a:t>
            </a:r>
            <a:r>
              <a:rPr spc="-50" dirty="0"/>
              <a:t> </a:t>
            </a:r>
            <a:r>
              <a:rPr dirty="0"/>
              <a:t>BRASIL</a:t>
            </a:r>
          </a:p>
          <a:p>
            <a:pPr marL="1485265">
              <a:lnSpc>
                <a:spcPct val="100000"/>
              </a:lnSpc>
            </a:pPr>
            <a:r>
              <a:rPr spc="-5" dirty="0"/>
              <a:t>Pagamento</a:t>
            </a:r>
            <a:r>
              <a:rPr spc="-45" dirty="0"/>
              <a:t> </a:t>
            </a:r>
            <a:r>
              <a:rPr dirty="0"/>
              <a:t>por</a:t>
            </a:r>
            <a:r>
              <a:rPr spc="-45" dirty="0"/>
              <a:t> </a:t>
            </a:r>
            <a:r>
              <a:rPr dirty="0"/>
              <a:t>desempenho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8379">
              <a:lnSpc>
                <a:spcPts val="865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566159" y="2990088"/>
            <a:ext cx="8023225" cy="0"/>
          </a:xfrm>
          <a:custGeom>
            <a:avLst/>
            <a:gdLst/>
            <a:ahLst/>
            <a:cxnLst/>
            <a:rect l="l" t="t" r="r" b="b"/>
            <a:pathLst>
              <a:path w="8023225">
                <a:moveTo>
                  <a:pt x="0" y="0"/>
                </a:moveTo>
                <a:lnTo>
                  <a:pt x="8023098" y="0"/>
                </a:lnTo>
              </a:path>
            </a:pathLst>
          </a:custGeom>
          <a:ln w="914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47661" y="3250819"/>
            <a:ext cx="4442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5" dirty="0">
                <a:solidFill>
                  <a:srgbClr val="FFFFFF"/>
                </a:solidFill>
                <a:latin typeface="Calibri"/>
                <a:cs typeface="Calibri"/>
              </a:rPr>
              <a:t>Atualizações</a:t>
            </a:r>
            <a:r>
              <a:rPr sz="3600" b="1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i="1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3600" b="1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i="1" spc="-5" dirty="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33847" y="4356938"/>
            <a:ext cx="62579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400" b="1" i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Em</a:t>
            </a:r>
            <a:r>
              <a:rPr sz="2400" b="1" i="1" u="heavy" spc="-3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acordo</a:t>
            </a:r>
            <a:r>
              <a:rPr sz="2400" b="1" i="1" u="heavy" spc="-2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com</a:t>
            </a:r>
            <a:r>
              <a:rPr sz="2400" b="1" i="1" u="heavy" spc="-3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o</a:t>
            </a:r>
            <a:r>
              <a:rPr sz="2400" b="1" i="1" u="heavy" spc="-2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disposto</a:t>
            </a:r>
            <a:r>
              <a:rPr sz="2400" b="1" i="1" u="heavy" spc="-4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pela</a:t>
            </a:r>
            <a:endParaRPr sz="24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5"/>
              </a:spcBef>
            </a:pPr>
            <a:r>
              <a:rPr sz="2400" b="1" i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Portaria</a:t>
            </a:r>
            <a:r>
              <a:rPr sz="2400" b="1" i="1" u="heavy" spc="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GM/MS</a:t>
            </a:r>
            <a:r>
              <a:rPr sz="2400" b="1" i="1" u="heavy" spc="-2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nº 102, </a:t>
            </a:r>
            <a:r>
              <a:rPr sz="2400" b="1" i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de</a:t>
            </a:r>
            <a:r>
              <a:rPr sz="2400" b="1" i="1" u="heavy" spc="-2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20</a:t>
            </a:r>
            <a:r>
              <a:rPr sz="2400" b="1" i="1" u="heavy" spc="-3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de</a:t>
            </a:r>
            <a:r>
              <a:rPr sz="2400" b="1" i="1" u="heavy" spc="-1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janeiro </a:t>
            </a:r>
            <a:r>
              <a:rPr sz="2400" b="1" i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de</a:t>
            </a:r>
            <a:r>
              <a:rPr sz="2400" b="1" i="1" u="heavy" spc="-3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2022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3" name="Imagem 12" descr="Logotipo, nome da empresa&#10;&#10;Descrição gerada automaticamente">
            <a:extLst>
              <a:ext uri="{FF2B5EF4-FFF2-40B4-BE49-F238E27FC236}">
                <a16:creationId xmlns="" xmlns:a16="http://schemas.microsoft.com/office/drawing/2014/main" id="{6E54F632-0BCB-460C-89CB-9B94D1A51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67" y="2405050"/>
            <a:ext cx="2514600" cy="2143112"/>
          </a:xfrm>
          <a:prstGeom prst="rect">
            <a:avLst/>
          </a:prstGeom>
        </p:spPr>
      </p:pic>
      <p:pic>
        <p:nvPicPr>
          <p:cNvPr id="14" name="Espaço Reservado para Conteúdo 4" descr="Logotipo, nome da empresa&#10;&#10;Descrição gerada automaticamente">
            <a:extLst>
              <a:ext uri="{FF2B5EF4-FFF2-40B4-BE49-F238E27FC236}">
                <a16:creationId xmlns="" xmlns:a16="http://schemas.microsoft.com/office/drawing/2014/main" id="{AE24F985-8CFA-453F-8318-ACB7DEED6A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r="3812" b="-1"/>
          <a:stretch/>
        </p:blipFill>
        <p:spPr>
          <a:xfrm>
            <a:off x="178567" y="4561102"/>
            <a:ext cx="2514599" cy="2143112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6864" y="0"/>
            <a:ext cx="2914649" cy="10294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28361" y="29032"/>
            <a:ext cx="290512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30" dirty="0">
                <a:latin typeface="Calibri Light"/>
                <a:cs typeface="Calibri Light"/>
              </a:rPr>
              <a:t>Indicador</a:t>
            </a:r>
            <a:r>
              <a:rPr sz="4000" b="0" spc="-140" dirty="0">
                <a:latin typeface="Calibri Light"/>
                <a:cs typeface="Calibri Light"/>
              </a:rPr>
              <a:t> </a:t>
            </a:r>
            <a:r>
              <a:rPr sz="4000" b="0" spc="-5" dirty="0">
                <a:latin typeface="Calibri Light"/>
                <a:cs typeface="Calibri Light"/>
              </a:rPr>
              <a:t>7</a:t>
            </a:r>
            <a:endParaRPr sz="40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2704" y="1075766"/>
            <a:ext cx="531812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solidFill>
                  <a:srgbClr val="FFFF00"/>
                </a:solidFill>
                <a:latin typeface="Calibri Light"/>
                <a:cs typeface="Calibri Light"/>
              </a:rPr>
              <a:t>Proporção</a:t>
            </a:r>
            <a:r>
              <a:rPr sz="2000" spc="-4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00"/>
                </a:solidFill>
                <a:latin typeface="Calibri Light"/>
                <a:cs typeface="Calibri Light"/>
              </a:rPr>
              <a:t>de</a:t>
            </a:r>
            <a:r>
              <a:rPr sz="2000" spc="-1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00"/>
                </a:solidFill>
                <a:latin typeface="Calibri Light"/>
                <a:cs typeface="Calibri Light"/>
              </a:rPr>
              <a:t>pessoas</a:t>
            </a:r>
            <a:r>
              <a:rPr sz="2000" spc="-3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Calibri Light"/>
                <a:cs typeface="Calibri Light"/>
              </a:rPr>
              <a:t>com</a:t>
            </a:r>
            <a:r>
              <a:rPr sz="2000" spc="-5" dirty="0">
                <a:solidFill>
                  <a:srgbClr val="FFFF00"/>
                </a:solidFill>
                <a:latin typeface="Calibri Light"/>
                <a:cs typeface="Calibri Light"/>
              </a:rPr>
              <a:t> diabetes,</a:t>
            </a:r>
            <a:r>
              <a:rPr sz="2000" spc="-4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Calibri Light"/>
                <a:cs typeface="Calibri Light"/>
              </a:rPr>
              <a:t>com consulta</a:t>
            </a:r>
            <a:r>
              <a:rPr sz="2000" spc="-3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endParaRPr sz="2000">
              <a:latin typeface="Calibri Light"/>
              <a:cs typeface="Calibri Light"/>
            </a:endParaRPr>
          </a:p>
          <a:p>
            <a:pPr marL="2540" algn="ctr">
              <a:lnSpc>
                <a:spcPct val="100000"/>
              </a:lnSpc>
            </a:pPr>
            <a:r>
              <a:rPr sz="2000" dirty="0">
                <a:solidFill>
                  <a:srgbClr val="FFFF00"/>
                </a:solidFill>
                <a:latin typeface="Calibri Light"/>
                <a:cs typeface="Calibri Light"/>
              </a:rPr>
              <a:t>hemoglobina</a:t>
            </a:r>
            <a:r>
              <a:rPr sz="2000" spc="-4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Calibri Light"/>
                <a:cs typeface="Calibri Light"/>
              </a:rPr>
              <a:t>glicada</a:t>
            </a:r>
            <a:r>
              <a:rPr sz="2000" spc="-4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Calibri Light"/>
                <a:cs typeface="Calibri Light"/>
              </a:rPr>
              <a:t>solicitada</a:t>
            </a:r>
            <a:r>
              <a:rPr sz="2000" spc="-5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00"/>
                </a:solidFill>
                <a:latin typeface="Calibri Light"/>
                <a:cs typeface="Calibri Light"/>
              </a:rPr>
              <a:t>no</a:t>
            </a:r>
            <a:r>
              <a:rPr sz="2000" spc="-1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Calibri Light"/>
                <a:cs typeface="Calibri Light"/>
              </a:rPr>
              <a:t>semestre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45708" y="1024127"/>
            <a:ext cx="9525" cy="5273040"/>
          </a:xfrm>
          <a:custGeom>
            <a:avLst/>
            <a:gdLst/>
            <a:ahLst/>
            <a:cxnLst/>
            <a:rect l="l" t="t" r="r" b="b"/>
            <a:pathLst>
              <a:path w="9525" h="5273040">
                <a:moveTo>
                  <a:pt x="9016" y="0"/>
                </a:moveTo>
                <a:lnTo>
                  <a:pt x="0" y="5272544"/>
                </a:lnTo>
              </a:path>
            </a:pathLst>
          </a:custGeom>
          <a:ln w="9144">
            <a:solidFill>
              <a:srgbClr val="DEE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26007" y="959205"/>
            <a:ext cx="4451985" cy="727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5385" marR="5080" indent="-1163320">
              <a:lnSpc>
                <a:spcPct val="1151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Percentual</a:t>
            </a:r>
            <a:r>
              <a:rPr sz="2000" spc="-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200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diabéticos</a:t>
            </a:r>
            <a:r>
              <a:rPr sz="2000" spc="-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com</a:t>
            </a:r>
            <a:r>
              <a:rPr sz="200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solicitação</a:t>
            </a:r>
            <a:r>
              <a:rPr sz="2000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de </a:t>
            </a:r>
            <a:r>
              <a:rPr sz="2000" spc="-4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hemoglobina</a:t>
            </a:r>
            <a:r>
              <a:rPr sz="2000" spc="-6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glicada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3380" y="764984"/>
            <a:ext cx="341630" cy="1125220"/>
            <a:chOff x="123380" y="764984"/>
            <a:chExt cx="341630" cy="1125220"/>
          </a:xfrm>
        </p:grpSpPr>
        <p:sp>
          <p:nvSpPr>
            <p:cNvPr id="8" name="object 8"/>
            <p:cNvSpPr/>
            <p:nvPr/>
          </p:nvSpPr>
          <p:spPr>
            <a:xfrm>
              <a:off x="136398" y="778002"/>
              <a:ext cx="315595" cy="1099185"/>
            </a:xfrm>
            <a:custGeom>
              <a:avLst/>
              <a:gdLst/>
              <a:ahLst/>
              <a:cxnLst/>
              <a:rect l="l" t="t" r="r" b="b"/>
              <a:pathLst>
                <a:path w="315595" h="1099185">
                  <a:moveTo>
                    <a:pt x="315467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315467" y="1098803"/>
                  </a:lnTo>
                  <a:lnTo>
                    <a:pt x="31546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6398" y="778002"/>
              <a:ext cx="315595" cy="1099185"/>
            </a:xfrm>
            <a:custGeom>
              <a:avLst/>
              <a:gdLst/>
              <a:ahLst/>
              <a:cxnLst/>
              <a:rect l="l" t="t" r="r" b="b"/>
              <a:pathLst>
                <a:path w="315595" h="1099185">
                  <a:moveTo>
                    <a:pt x="0" y="1098803"/>
                  </a:moveTo>
                  <a:lnTo>
                    <a:pt x="315467" y="1098803"/>
                  </a:lnTo>
                  <a:lnTo>
                    <a:pt x="315467" y="0"/>
                  </a:lnTo>
                  <a:lnTo>
                    <a:pt x="0" y="0"/>
                  </a:lnTo>
                  <a:lnTo>
                    <a:pt x="0" y="1098803"/>
                  </a:lnTo>
                  <a:close/>
                </a:path>
              </a:pathLst>
            </a:custGeom>
            <a:ln w="25908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75894" y="1003813"/>
            <a:ext cx="280035" cy="6477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Nome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89369" y="251459"/>
            <a:ext cx="11687810" cy="1629410"/>
            <a:chOff x="289369" y="251459"/>
            <a:chExt cx="11687810" cy="1629410"/>
          </a:xfrm>
        </p:grpSpPr>
        <p:sp>
          <p:nvSpPr>
            <p:cNvPr id="12" name="object 12"/>
            <p:cNvSpPr/>
            <p:nvPr/>
          </p:nvSpPr>
          <p:spPr>
            <a:xfrm>
              <a:off x="294131" y="1876043"/>
              <a:ext cx="11678285" cy="0"/>
            </a:xfrm>
            <a:custGeom>
              <a:avLst/>
              <a:gdLst/>
              <a:ahLst/>
              <a:cxnLst/>
              <a:rect l="l" t="t" r="r" b="b"/>
              <a:pathLst>
                <a:path w="11678285">
                  <a:moveTo>
                    <a:pt x="0" y="0"/>
                  </a:moveTo>
                  <a:lnTo>
                    <a:pt x="11678031" y="0"/>
                  </a:lnTo>
                </a:path>
              </a:pathLst>
            </a:custGeom>
            <a:ln w="9144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1408" y="251459"/>
              <a:ext cx="2151125" cy="843533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346705" y="337184"/>
            <a:ext cx="16802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" dirty="0">
                <a:solidFill>
                  <a:srgbClr val="FFFFFF"/>
                </a:solidFill>
                <a:latin typeface="Calibri Light"/>
                <a:cs typeface="Calibri Light"/>
              </a:rPr>
              <a:t>2020/2021</a:t>
            </a:r>
            <a:endParaRPr sz="3000">
              <a:latin typeface="Calibri Light"/>
              <a:cs typeface="Calibri Ligh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08492" y="251459"/>
            <a:ext cx="1261109" cy="843533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733790" y="337184"/>
            <a:ext cx="7905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solidFill>
                  <a:srgbClr val="FFFF00"/>
                </a:solidFill>
                <a:latin typeface="Calibri Light"/>
                <a:cs typeface="Calibri Light"/>
              </a:rPr>
              <a:t>2</a:t>
            </a:r>
            <a:r>
              <a:rPr sz="3000" spc="-25" dirty="0">
                <a:solidFill>
                  <a:srgbClr val="FFFF00"/>
                </a:solidFill>
                <a:latin typeface="Calibri Light"/>
                <a:cs typeface="Calibri Light"/>
              </a:rPr>
              <a:t>0</a:t>
            </a:r>
            <a:r>
              <a:rPr sz="3000" spc="-35" dirty="0">
                <a:solidFill>
                  <a:srgbClr val="FFFF00"/>
                </a:solidFill>
                <a:latin typeface="Calibri Light"/>
                <a:cs typeface="Calibri Light"/>
              </a:rPr>
              <a:t>2</a:t>
            </a:r>
            <a:r>
              <a:rPr sz="3000" dirty="0">
                <a:solidFill>
                  <a:srgbClr val="FFFF00"/>
                </a:solidFill>
                <a:latin typeface="Calibri Light"/>
                <a:cs typeface="Calibri Light"/>
              </a:rPr>
              <a:t>2</a:t>
            </a:r>
            <a:endParaRPr sz="3000">
              <a:latin typeface="Calibri Light"/>
              <a:cs typeface="Calibri Ligh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38620" y="1935416"/>
            <a:ext cx="326390" cy="1175385"/>
            <a:chOff x="138620" y="1935416"/>
            <a:chExt cx="326390" cy="1175385"/>
          </a:xfrm>
        </p:grpSpPr>
        <p:sp>
          <p:nvSpPr>
            <p:cNvPr id="18" name="object 18"/>
            <p:cNvSpPr/>
            <p:nvPr/>
          </p:nvSpPr>
          <p:spPr>
            <a:xfrm>
              <a:off x="151637" y="1948434"/>
              <a:ext cx="300355" cy="1149350"/>
            </a:xfrm>
            <a:custGeom>
              <a:avLst/>
              <a:gdLst/>
              <a:ahLst/>
              <a:cxnLst/>
              <a:rect l="l" t="t" r="r" b="b"/>
              <a:pathLst>
                <a:path w="300355" h="1149350">
                  <a:moveTo>
                    <a:pt x="300228" y="0"/>
                  </a:moveTo>
                  <a:lnTo>
                    <a:pt x="0" y="0"/>
                  </a:lnTo>
                  <a:lnTo>
                    <a:pt x="0" y="1149096"/>
                  </a:lnTo>
                  <a:lnTo>
                    <a:pt x="300228" y="1149096"/>
                  </a:lnTo>
                  <a:lnTo>
                    <a:pt x="30022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1637" y="1948434"/>
              <a:ext cx="300355" cy="1149350"/>
            </a:xfrm>
            <a:custGeom>
              <a:avLst/>
              <a:gdLst/>
              <a:ahLst/>
              <a:cxnLst/>
              <a:rect l="l" t="t" r="r" b="b"/>
              <a:pathLst>
                <a:path w="300355" h="1149350">
                  <a:moveTo>
                    <a:pt x="0" y="1149096"/>
                  </a:moveTo>
                  <a:lnTo>
                    <a:pt x="300228" y="1149096"/>
                  </a:lnTo>
                  <a:lnTo>
                    <a:pt x="300228" y="0"/>
                  </a:lnTo>
                  <a:lnTo>
                    <a:pt x="0" y="0"/>
                  </a:lnTo>
                  <a:lnTo>
                    <a:pt x="0" y="1149096"/>
                  </a:lnTo>
                  <a:close/>
                </a:path>
              </a:pathLst>
            </a:custGeom>
            <a:ln w="25908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82905" y="2027267"/>
            <a:ext cx="280035" cy="991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Avaliação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38620" y="3092005"/>
            <a:ext cx="11937365" cy="1515110"/>
            <a:chOff x="138620" y="3092005"/>
            <a:chExt cx="11937365" cy="1515110"/>
          </a:xfrm>
        </p:grpSpPr>
        <p:sp>
          <p:nvSpPr>
            <p:cNvPr id="22" name="object 22"/>
            <p:cNvSpPr/>
            <p:nvPr/>
          </p:nvSpPr>
          <p:spPr>
            <a:xfrm>
              <a:off x="301752" y="3096767"/>
              <a:ext cx="11769725" cy="0"/>
            </a:xfrm>
            <a:custGeom>
              <a:avLst/>
              <a:gdLst/>
              <a:ahLst/>
              <a:cxnLst/>
              <a:rect l="l" t="t" r="r" b="b"/>
              <a:pathLst>
                <a:path w="11769725">
                  <a:moveTo>
                    <a:pt x="0" y="0"/>
                  </a:moveTo>
                  <a:lnTo>
                    <a:pt x="11769217" y="0"/>
                  </a:lnTo>
                </a:path>
              </a:pathLst>
            </a:custGeom>
            <a:ln w="9144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1637" y="3178301"/>
              <a:ext cx="315595" cy="1416050"/>
            </a:xfrm>
            <a:custGeom>
              <a:avLst/>
              <a:gdLst/>
              <a:ahLst/>
              <a:cxnLst/>
              <a:rect l="l" t="t" r="r" b="b"/>
              <a:pathLst>
                <a:path w="315595" h="1416050">
                  <a:moveTo>
                    <a:pt x="315468" y="0"/>
                  </a:moveTo>
                  <a:lnTo>
                    <a:pt x="0" y="0"/>
                  </a:lnTo>
                  <a:lnTo>
                    <a:pt x="0" y="1415796"/>
                  </a:lnTo>
                  <a:lnTo>
                    <a:pt x="315468" y="1415796"/>
                  </a:lnTo>
                  <a:lnTo>
                    <a:pt x="3154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1637" y="3178301"/>
              <a:ext cx="315595" cy="1416050"/>
            </a:xfrm>
            <a:custGeom>
              <a:avLst/>
              <a:gdLst/>
              <a:ahLst/>
              <a:cxnLst/>
              <a:rect l="l" t="t" r="r" b="b"/>
              <a:pathLst>
                <a:path w="315595" h="1416050">
                  <a:moveTo>
                    <a:pt x="0" y="1415796"/>
                  </a:moveTo>
                  <a:lnTo>
                    <a:pt x="315468" y="1415796"/>
                  </a:lnTo>
                  <a:lnTo>
                    <a:pt x="315468" y="0"/>
                  </a:lnTo>
                  <a:lnTo>
                    <a:pt x="0" y="0"/>
                  </a:lnTo>
                  <a:lnTo>
                    <a:pt x="0" y="1415796"/>
                  </a:lnTo>
                  <a:close/>
                </a:path>
              </a:pathLst>
            </a:custGeom>
            <a:ln w="25908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89915" y="3280880"/>
            <a:ext cx="280035" cy="12103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Numerador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23380" y="4588573"/>
            <a:ext cx="11951335" cy="1722755"/>
            <a:chOff x="123380" y="4588573"/>
            <a:chExt cx="11951335" cy="1722755"/>
          </a:xfrm>
        </p:grpSpPr>
        <p:sp>
          <p:nvSpPr>
            <p:cNvPr id="27" name="object 27"/>
            <p:cNvSpPr/>
            <p:nvPr/>
          </p:nvSpPr>
          <p:spPr>
            <a:xfrm>
              <a:off x="307847" y="4593335"/>
              <a:ext cx="11762105" cy="0"/>
            </a:xfrm>
            <a:custGeom>
              <a:avLst/>
              <a:gdLst/>
              <a:ahLst/>
              <a:cxnLst/>
              <a:rect l="l" t="t" r="r" b="b"/>
              <a:pathLst>
                <a:path w="11762105">
                  <a:moveTo>
                    <a:pt x="0" y="0"/>
                  </a:moveTo>
                  <a:lnTo>
                    <a:pt x="11762105" y="0"/>
                  </a:lnTo>
                </a:path>
              </a:pathLst>
            </a:custGeom>
            <a:ln w="9144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6398" y="4671821"/>
              <a:ext cx="330835" cy="1626235"/>
            </a:xfrm>
            <a:custGeom>
              <a:avLst/>
              <a:gdLst/>
              <a:ahLst/>
              <a:cxnLst/>
              <a:rect l="l" t="t" r="r" b="b"/>
              <a:pathLst>
                <a:path w="330834" h="1626235">
                  <a:moveTo>
                    <a:pt x="0" y="1626108"/>
                  </a:moveTo>
                  <a:lnTo>
                    <a:pt x="330708" y="1626108"/>
                  </a:lnTo>
                  <a:lnTo>
                    <a:pt x="330708" y="0"/>
                  </a:lnTo>
                  <a:lnTo>
                    <a:pt x="0" y="0"/>
                  </a:lnTo>
                  <a:lnTo>
                    <a:pt x="0" y="1626108"/>
                  </a:lnTo>
                  <a:close/>
                </a:path>
              </a:pathLst>
            </a:custGeom>
            <a:ln w="25908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95605" y="4789914"/>
            <a:ext cx="254635" cy="1388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5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ts val="1025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ts val="969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ts val="1195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ts val="1505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in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ts val="1290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m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42500"/>
              </a:lnSpc>
              <a:spcBef>
                <a:spcPts val="695"/>
              </a:spcBef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o </a:t>
            </a:r>
            <a:r>
              <a:rPr sz="20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ts val="1795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23380" y="4658804"/>
            <a:ext cx="11950700" cy="1652270"/>
            <a:chOff x="123380" y="4658804"/>
            <a:chExt cx="11950700" cy="1652270"/>
          </a:xfrm>
        </p:grpSpPr>
        <p:sp>
          <p:nvSpPr>
            <p:cNvPr id="31" name="object 31"/>
            <p:cNvSpPr/>
            <p:nvPr/>
          </p:nvSpPr>
          <p:spPr>
            <a:xfrm>
              <a:off x="301752" y="6295262"/>
              <a:ext cx="11769725" cy="5080"/>
            </a:xfrm>
            <a:custGeom>
              <a:avLst/>
              <a:gdLst/>
              <a:ahLst/>
              <a:cxnLst/>
              <a:rect l="l" t="t" r="r" b="b"/>
              <a:pathLst>
                <a:path w="11769725" h="5079">
                  <a:moveTo>
                    <a:pt x="0" y="0"/>
                  </a:moveTo>
                  <a:lnTo>
                    <a:pt x="11769217" y="0"/>
                  </a:lnTo>
                </a:path>
                <a:path w="11769725" h="5079">
                  <a:moveTo>
                    <a:pt x="0" y="4571"/>
                  </a:moveTo>
                  <a:lnTo>
                    <a:pt x="11769217" y="4571"/>
                  </a:lnTo>
                </a:path>
              </a:pathLst>
            </a:custGeom>
            <a:ln w="5333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6398" y="4671821"/>
              <a:ext cx="330835" cy="1626235"/>
            </a:xfrm>
            <a:custGeom>
              <a:avLst/>
              <a:gdLst/>
              <a:ahLst/>
              <a:cxnLst/>
              <a:rect l="l" t="t" r="r" b="b"/>
              <a:pathLst>
                <a:path w="330834" h="1626235">
                  <a:moveTo>
                    <a:pt x="330708" y="0"/>
                  </a:moveTo>
                  <a:lnTo>
                    <a:pt x="0" y="0"/>
                  </a:lnTo>
                  <a:lnTo>
                    <a:pt x="0" y="1626108"/>
                  </a:lnTo>
                  <a:lnTo>
                    <a:pt x="330708" y="1626108"/>
                  </a:lnTo>
                  <a:lnTo>
                    <a:pt x="3307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6398" y="4671821"/>
              <a:ext cx="330835" cy="1626235"/>
            </a:xfrm>
            <a:custGeom>
              <a:avLst/>
              <a:gdLst/>
              <a:ahLst/>
              <a:cxnLst/>
              <a:rect l="l" t="t" r="r" b="b"/>
              <a:pathLst>
                <a:path w="330834" h="1626235">
                  <a:moveTo>
                    <a:pt x="0" y="1626108"/>
                  </a:moveTo>
                  <a:lnTo>
                    <a:pt x="330708" y="1626108"/>
                  </a:lnTo>
                  <a:lnTo>
                    <a:pt x="330708" y="0"/>
                  </a:lnTo>
                  <a:lnTo>
                    <a:pt x="0" y="0"/>
                  </a:lnTo>
                  <a:lnTo>
                    <a:pt x="0" y="1626108"/>
                  </a:lnTo>
                  <a:close/>
                </a:path>
              </a:pathLst>
            </a:custGeom>
            <a:ln w="25908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160780" y="3577590"/>
            <a:ext cx="42989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37640" marR="5080" indent="-142557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Número</a:t>
            </a:r>
            <a:r>
              <a:rPr sz="160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diabéticos</a:t>
            </a:r>
            <a:r>
              <a:rPr sz="1600" spc="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com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solicitação</a:t>
            </a:r>
            <a:r>
              <a:rPr sz="16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HbA1c</a:t>
            </a:r>
            <a:r>
              <a:rPr sz="1600" spc="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nos </a:t>
            </a:r>
            <a:r>
              <a:rPr sz="1600" spc="-3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últimos</a:t>
            </a:r>
            <a:r>
              <a:rPr sz="1600" spc="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12</a:t>
            </a:r>
            <a:r>
              <a:rPr sz="16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meses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70675" y="3524834"/>
            <a:ext cx="49453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Pessoas</a:t>
            </a:r>
            <a:r>
              <a:rPr sz="1600" spc="2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com</a:t>
            </a:r>
            <a:r>
              <a:rPr sz="160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diabetes,</a:t>
            </a:r>
            <a:r>
              <a:rPr sz="160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com </a:t>
            </a:r>
            <a:r>
              <a:rPr sz="1600" spc="-10" dirty="0">
                <a:solidFill>
                  <a:srgbClr val="FFFF00"/>
                </a:solidFill>
                <a:latin typeface="Calibri Light"/>
                <a:cs typeface="Calibri Light"/>
              </a:rPr>
              <a:t>consulta</a:t>
            </a:r>
            <a:r>
              <a:rPr sz="1600" spc="2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em DM</a:t>
            </a:r>
            <a:r>
              <a:rPr sz="160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e solicitação</a:t>
            </a:r>
            <a:r>
              <a:rPr sz="1600" spc="1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do</a:t>
            </a:r>
            <a:endParaRPr sz="1600">
              <a:latin typeface="Calibri Light"/>
              <a:cs typeface="Calibri Light"/>
            </a:endParaRPr>
          </a:p>
          <a:p>
            <a:pPr marL="32384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exame</a:t>
            </a:r>
            <a:r>
              <a:rPr sz="1600" spc="-2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de</a:t>
            </a:r>
            <a:r>
              <a:rPr sz="1600" spc="1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hemoglobina</a:t>
            </a:r>
            <a:r>
              <a:rPr sz="1600" spc="4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glicada,</a:t>
            </a:r>
            <a:r>
              <a:rPr sz="1600" spc="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na</a:t>
            </a:r>
            <a:r>
              <a:rPr sz="160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APS</a:t>
            </a:r>
            <a:r>
              <a:rPr sz="160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nos</a:t>
            </a:r>
            <a:r>
              <a:rPr sz="1600" spc="1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últimos</a:t>
            </a:r>
            <a:r>
              <a:rPr sz="1600" spc="3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6</a:t>
            </a:r>
            <a:r>
              <a:rPr sz="160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meses</a:t>
            </a:r>
            <a:endParaRPr sz="1600">
              <a:latin typeface="Calibri Light"/>
              <a:cs typeface="Calibri Light"/>
            </a:endParaRPr>
          </a:p>
        </p:txBody>
      </p:sp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595909" y="2112645"/>
          <a:ext cx="5371465" cy="8481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8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74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57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097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4052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Parâmetro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Meta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Peso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Medição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40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≥</a:t>
                      </a:r>
                      <a:r>
                        <a:rPr sz="1600" spc="-3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90%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50%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1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Últimos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12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meses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7" name="object 37"/>
          <p:cNvGraphicFramePr>
            <a:graphicFrameLocks noGrp="1"/>
          </p:cNvGraphicFramePr>
          <p:nvPr/>
        </p:nvGraphicFramePr>
        <p:xfrm>
          <a:off x="6302121" y="2229129"/>
          <a:ext cx="5681979" cy="6272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6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73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91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592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3766">
                <a:tc>
                  <a:txBody>
                    <a:bodyPr/>
                    <a:lstStyle/>
                    <a:p>
                      <a:pPr marR="227329" algn="ctr">
                        <a:lnSpc>
                          <a:spcPts val="1520"/>
                        </a:lnSpc>
                      </a:pP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Parâmetro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725" algn="ctr">
                        <a:lnSpc>
                          <a:spcPts val="1520"/>
                        </a:lnSpc>
                      </a:pP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Meta¹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9545" algn="ctr">
                        <a:lnSpc>
                          <a:spcPts val="1520"/>
                        </a:lnSpc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Peso¹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5575" algn="ctr">
                        <a:lnSpc>
                          <a:spcPts val="1520"/>
                        </a:lnSpc>
                      </a:pP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Medição¹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3461">
                <a:tc>
                  <a:txBody>
                    <a:bodyPr/>
                    <a:lstStyle/>
                    <a:p>
                      <a:pPr marR="229870" algn="ctr">
                        <a:lnSpc>
                          <a:spcPts val="1900"/>
                        </a:lnSpc>
                        <a:spcBef>
                          <a:spcPts val="470"/>
                        </a:spcBef>
                      </a:pPr>
                      <a:r>
                        <a:rPr sz="1600" spc="-10" dirty="0">
                          <a:solidFill>
                            <a:srgbClr val="FFFF00"/>
                          </a:solidFill>
                          <a:latin typeface="Calibri Light"/>
                          <a:cs typeface="Calibri Light"/>
                        </a:rPr>
                        <a:t>100%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59690" marB="0"/>
                </a:tc>
                <a:tc>
                  <a:txBody>
                    <a:bodyPr/>
                    <a:lstStyle/>
                    <a:p>
                      <a:pPr marR="86995" algn="ctr">
                        <a:lnSpc>
                          <a:spcPts val="1900"/>
                        </a:lnSpc>
                        <a:spcBef>
                          <a:spcPts val="470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50%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59690" marB="0"/>
                </a:tc>
                <a:tc>
                  <a:txBody>
                    <a:bodyPr/>
                    <a:lstStyle/>
                    <a:p>
                      <a:pPr marL="167640" algn="ctr">
                        <a:lnSpc>
                          <a:spcPts val="1900"/>
                        </a:lnSpc>
                        <a:spcBef>
                          <a:spcPts val="47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1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59690" marB="0"/>
                </a:tc>
                <a:tc>
                  <a:txBody>
                    <a:bodyPr/>
                    <a:lstStyle/>
                    <a:p>
                      <a:pPr marL="158750" algn="ctr">
                        <a:lnSpc>
                          <a:spcPts val="1900"/>
                        </a:lnSpc>
                        <a:spcBef>
                          <a:spcPts val="47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Últimos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00"/>
                          </a:solidFill>
                          <a:latin typeface="Calibri Light"/>
                          <a:cs typeface="Calibri Light"/>
                        </a:rPr>
                        <a:t>06</a:t>
                      </a:r>
                      <a:r>
                        <a:rPr sz="1600" spc="-15" dirty="0">
                          <a:solidFill>
                            <a:srgbClr val="FFFF0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meses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5969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object 38"/>
          <p:cNvSpPr txBox="1"/>
          <p:nvPr/>
        </p:nvSpPr>
        <p:spPr>
          <a:xfrm>
            <a:off x="182905" y="4769930"/>
            <a:ext cx="280035" cy="14312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Denomin</a:t>
            </a:r>
            <a:r>
              <a:rPr sz="2000" spc="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r>
              <a:rPr sz="2000" spc="-15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01752" y="6297167"/>
            <a:ext cx="11769725" cy="0"/>
          </a:xfrm>
          <a:custGeom>
            <a:avLst/>
            <a:gdLst/>
            <a:ahLst/>
            <a:cxnLst/>
            <a:rect l="l" t="t" r="r" b="b"/>
            <a:pathLst>
              <a:path w="11769725">
                <a:moveTo>
                  <a:pt x="0" y="0"/>
                </a:moveTo>
                <a:lnTo>
                  <a:pt x="11769217" y="0"/>
                </a:lnTo>
              </a:path>
            </a:pathLst>
          </a:custGeom>
          <a:ln w="9144">
            <a:solidFill>
              <a:srgbClr val="DEE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1028933" y="4865878"/>
            <a:ext cx="287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OU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1233657" y="6405778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Calibri Light"/>
                <a:cs typeface="Calibri Light"/>
              </a:rPr>
              <a:t>10</a:t>
            </a:fld>
            <a:endParaRPr sz="1200">
              <a:latin typeface="Calibri Light"/>
              <a:cs typeface="Calibri Ligh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239127" y="6409816"/>
            <a:ext cx="395414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¹ Informações</a:t>
            </a:r>
            <a:r>
              <a:rPr sz="16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mantidas</a:t>
            </a:r>
            <a:r>
              <a:rPr sz="160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na</a:t>
            </a:r>
            <a:r>
              <a:rPr sz="16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Portaria</a:t>
            </a:r>
            <a:r>
              <a:rPr sz="16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nº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102/2022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42822" y="4791278"/>
            <a:ext cx="29229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Número</a:t>
            </a:r>
            <a:r>
              <a:rPr sz="160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diabéticos</a:t>
            </a:r>
            <a:r>
              <a:rPr sz="1600" spc="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identificados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985765" y="4767198"/>
            <a:ext cx="2870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OU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342894" y="5421579"/>
            <a:ext cx="24961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Parâmetro</a:t>
            </a:r>
            <a:r>
              <a:rPr sz="160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Cadastro</a:t>
            </a:r>
            <a:r>
              <a:rPr sz="160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x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%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endParaRPr sz="1600">
              <a:latin typeface="Calibri Light"/>
              <a:cs typeface="Calibri Light"/>
            </a:endParaRPr>
          </a:p>
          <a:p>
            <a:pPr marR="5080" algn="r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diabéticos</a:t>
            </a:r>
            <a:r>
              <a:rPr sz="1600" spc="-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PNS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282309" y="4760798"/>
            <a:ext cx="35445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00"/>
                </a:solidFill>
                <a:latin typeface="Calibri Light"/>
                <a:cs typeface="Calibri Light"/>
              </a:rPr>
              <a:t>Número</a:t>
            </a:r>
            <a:r>
              <a:rPr sz="1600" spc="1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de</a:t>
            </a:r>
            <a:r>
              <a:rPr sz="160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00"/>
                </a:solidFill>
                <a:latin typeface="Calibri Light"/>
                <a:cs typeface="Calibri Light"/>
              </a:rPr>
              <a:t>pessoas</a:t>
            </a:r>
            <a:r>
              <a:rPr sz="1600" spc="4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com diabetes</a:t>
            </a:r>
            <a:r>
              <a:rPr sz="1600" spc="1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no</a:t>
            </a:r>
            <a:r>
              <a:rPr sz="160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SISAB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966075" y="5421579"/>
            <a:ext cx="40227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Cenário</a:t>
            </a:r>
            <a:r>
              <a:rPr sz="1600" spc="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municipal</a:t>
            </a:r>
            <a:r>
              <a:rPr sz="1600" spc="1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x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%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pessoas</a:t>
            </a:r>
            <a:r>
              <a:rPr sz="1600" spc="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com diabetes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PNS</a:t>
            </a:r>
            <a:endParaRPr sz="1600">
              <a:latin typeface="Calibri Light"/>
              <a:cs typeface="Calibri Light"/>
            </a:endParaRPr>
          </a:p>
          <a:p>
            <a:pPr marR="52705" algn="r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2019</a:t>
            </a:r>
            <a:endParaRPr sz="1600">
              <a:latin typeface="Calibri Light"/>
              <a:cs typeface="Calibri Light"/>
            </a:endParaRPr>
          </a:p>
        </p:txBody>
      </p:sp>
      <p:pic>
        <p:nvPicPr>
          <p:cNvPr id="48" name="Espaço Reservado para Conteúdo 4" descr="Logotipo, nome da empresa&#10;&#10;Descrição gerada automaticamente">
            <a:extLst>
              <a:ext uri="{FF2B5EF4-FFF2-40B4-BE49-F238E27FC236}">
                <a16:creationId xmlns="" xmlns:a16="http://schemas.microsoft.com/office/drawing/2014/main" id="{C6563482-6742-4479-8507-17068AADA7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r="3812" b="-1"/>
          <a:stretch/>
        </p:blipFill>
        <p:spPr>
          <a:xfrm>
            <a:off x="10603102" y="43861"/>
            <a:ext cx="1261109" cy="1009924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8935" y="120395"/>
            <a:ext cx="4808982" cy="111632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3750" y="236600"/>
            <a:ext cx="65940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5" dirty="0">
                <a:solidFill>
                  <a:srgbClr val="FFFF00"/>
                </a:solidFill>
                <a:latin typeface="Calibri Light"/>
                <a:cs typeface="Calibri Light"/>
              </a:rPr>
              <a:t>Principais</a:t>
            </a:r>
            <a:r>
              <a:rPr sz="4000" b="1" spc="-13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4000" b="1" spc="-30" dirty="0">
                <a:solidFill>
                  <a:srgbClr val="FFFF00"/>
                </a:solidFill>
                <a:latin typeface="Calibri Light"/>
                <a:cs typeface="Calibri Light"/>
              </a:rPr>
              <a:t>Alterações</a:t>
            </a:r>
            <a:endParaRPr sz="4000" b="1" dirty="0">
              <a:solidFill>
                <a:srgbClr val="FFFF00"/>
              </a:solidFill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6945">
              <a:lnSpc>
                <a:spcPts val="865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45083" y="1504950"/>
            <a:ext cx="9665717" cy="46355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69900" marR="830580" indent="-457200">
              <a:lnSpc>
                <a:spcPct val="100699"/>
              </a:lnSpc>
              <a:spcBef>
                <a:spcPts val="75"/>
              </a:spcBef>
              <a:buClr>
                <a:srgbClr val="000000"/>
              </a:buClr>
              <a:buFont typeface="Wingdings"/>
              <a:buChar char=""/>
              <a:tabLst>
                <a:tab pos="469900" algn="l"/>
              </a:tabLst>
            </a:pPr>
            <a:r>
              <a:rPr sz="3000" spc="-5" dirty="0">
                <a:solidFill>
                  <a:srgbClr val="FFFFFF"/>
                </a:solidFill>
                <a:latin typeface="Calibri Light"/>
                <a:cs typeface="Calibri Light"/>
              </a:rPr>
              <a:t>Valorização</a:t>
            </a:r>
            <a:r>
              <a:rPr sz="30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 Light"/>
                <a:cs typeface="Calibri Light"/>
              </a:rPr>
              <a:t>do </a:t>
            </a:r>
            <a:r>
              <a:rPr sz="3000" spc="-5" dirty="0">
                <a:solidFill>
                  <a:srgbClr val="FFFFFF"/>
                </a:solidFill>
                <a:latin typeface="Calibri Light"/>
                <a:cs typeface="Calibri Light"/>
              </a:rPr>
              <a:t>cadastro </a:t>
            </a:r>
            <a:r>
              <a:rPr sz="3000" dirty="0">
                <a:solidFill>
                  <a:srgbClr val="FFFFFF"/>
                </a:solidFill>
                <a:latin typeface="Calibri Light"/>
                <a:cs typeface="Calibri Light"/>
              </a:rPr>
              <a:t>dos</a:t>
            </a:r>
            <a:r>
              <a:rPr sz="30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 Light"/>
                <a:cs typeface="Calibri Light"/>
              </a:rPr>
              <a:t>indivíduos</a:t>
            </a:r>
            <a:r>
              <a:rPr sz="3000" spc="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 Light"/>
                <a:cs typeface="Calibri Light"/>
              </a:rPr>
              <a:t>nas </a:t>
            </a:r>
            <a:r>
              <a:rPr sz="3000" spc="-5" dirty="0">
                <a:solidFill>
                  <a:srgbClr val="FFFFFF"/>
                </a:solidFill>
                <a:latin typeface="Calibri Light"/>
                <a:cs typeface="Calibri Light"/>
              </a:rPr>
              <a:t>equipes</a:t>
            </a:r>
            <a:r>
              <a:rPr sz="30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 Light"/>
                <a:cs typeface="Calibri Light"/>
              </a:rPr>
              <a:t>da </a:t>
            </a:r>
            <a:r>
              <a:rPr sz="3000" spc="-5" dirty="0">
                <a:solidFill>
                  <a:srgbClr val="FFFFFF"/>
                </a:solidFill>
                <a:latin typeface="Calibri Light"/>
                <a:cs typeface="Calibri Light"/>
              </a:rPr>
              <a:t>APS</a:t>
            </a:r>
            <a:r>
              <a:rPr sz="30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 Light"/>
                <a:cs typeface="Calibri Light"/>
              </a:rPr>
              <a:t>do </a:t>
            </a:r>
            <a:r>
              <a:rPr sz="3000" spc="-66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 Light"/>
                <a:cs typeface="Calibri Light"/>
              </a:rPr>
              <a:t>município;</a:t>
            </a:r>
            <a:endParaRPr sz="3000" dirty="0">
              <a:latin typeface="Calibri Light"/>
              <a:cs typeface="Calibri Light"/>
            </a:endParaRPr>
          </a:p>
          <a:p>
            <a:pPr marL="469900" indent="-457200">
              <a:lnSpc>
                <a:spcPts val="3575"/>
              </a:lnSpc>
              <a:buClr>
                <a:srgbClr val="000000"/>
              </a:buClr>
              <a:buFont typeface="Wingdings"/>
              <a:buChar char=""/>
              <a:tabLst>
                <a:tab pos="469900" algn="l"/>
              </a:tabLst>
            </a:pPr>
            <a:r>
              <a:rPr sz="3000" spc="-5" dirty="0">
                <a:solidFill>
                  <a:srgbClr val="FFFFFF"/>
                </a:solidFill>
                <a:latin typeface="Calibri Light"/>
                <a:cs typeface="Calibri Light"/>
              </a:rPr>
              <a:t>Atualização</a:t>
            </a:r>
            <a:r>
              <a:rPr sz="300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 Light"/>
                <a:cs typeface="Calibri Light"/>
              </a:rPr>
              <a:t>SINASC:</a:t>
            </a:r>
            <a:r>
              <a:rPr sz="30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 Light"/>
                <a:cs typeface="Calibri Light"/>
              </a:rPr>
              <a:t>2017</a:t>
            </a:r>
            <a:r>
              <a:rPr sz="30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3000" spc="-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 Light"/>
                <a:cs typeface="Calibri Light"/>
              </a:rPr>
              <a:t>2019;</a:t>
            </a:r>
            <a:endParaRPr sz="3000" dirty="0">
              <a:latin typeface="Calibri Light"/>
              <a:cs typeface="Calibri Light"/>
            </a:endParaRPr>
          </a:p>
          <a:p>
            <a:pPr marL="469900" marR="5080" indent="-457200">
              <a:lnSpc>
                <a:spcPct val="100000"/>
              </a:lnSpc>
              <a:buClr>
                <a:srgbClr val="000000"/>
              </a:buClr>
              <a:buFont typeface="Wingdings"/>
              <a:buChar char=""/>
              <a:tabLst>
                <a:tab pos="469900" algn="l"/>
              </a:tabLst>
            </a:pPr>
            <a:r>
              <a:rPr sz="3000" spc="-5" dirty="0">
                <a:solidFill>
                  <a:srgbClr val="FFFFFF"/>
                </a:solidFill>
                <a:latin typeface="Calibri Light"/>
                <a:cs typeface="Calibri Light"/>
              </a:rPr>
              <a:t>Adequação </a:t>
            </a:r>
            <a:r>
              <a:rPr sz="3000" dirty="0">
                <a:solidFill>
                  <a:srgbClr val="FFFFFF"/>
                </a:solidFill>
                <a:latin typeface="Calibri Light"/>
                <a:cs typeface="Calibri Light"/>
              </a:rPr>
              <a:t>do </a:t>
            </a:r>
            <a:r>
              <a:rPr sz="3000" spc="-5" dirty="0">
                <a:solidFill>
                  <a:srgbClr val="FFFFFF"/>
                </a:solidFill>
                <a:latin typeface="Calibri Light"/>
                <a:cs typeface="Calibri Light"/>
              </a:rPr>
              <a:t>Indicador</a:t>
            </a:r>
            <a:r>
              <a:rPr sz="30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30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 Light"/>
                <a:cs typeface="Calibri Light"/>
              </a:rPr>
              <a:t>Imunização: </a:t>
            </a:r>
            <a:r>
              <a:rPr sz="3000" dirty="0">
                <a:solidFill>
                  <a:srgbClr val="FFFFFF"/>
                </a:solidFill>
                <a:latin typeface="Calibri Light"/>
                <a:cs typeface="Calibri Light"/>
              </a:rPr>
              <a:t>base</a:t>
            </a:r>
            <a:r>
              <a:rPr sz="3000" spc="-5" dirty="0">
                <a:solidFill>
                  <a:srgbClr val="FFFFFF"/>
                </a:solidFill>
                <a:latin typeface="Calibri Light"/>
                <a:cs typeface="Calibri Light"/>
              </a:rPr>
              <a:t> utilizada,</a:t>
            </a:r>
            <a:r>
              <a:rPr sz="300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 Light"/>
                <a:cs typeface="Calibri Light"/>
              </a:rPr>
              <a:t>faixa</a:t>
            </a:r>
            <a:r>
              <a:rPr sz="30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 Light"/>
                <a:cs typeface="Calibri Light"/>
              </a:rPr>
              <a:t>etária, </a:t>
            </a:r>
            <a:r>
              <a:rPr sz="3000" spc="-66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 Light"/>
                <a:cs typeface="Calibri Light"/>
              </a:rPr>
              <a:t>combinação</a:t>
            </a:r>
            <a:r>
              <a:rPr sz="30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30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 Light"/>
                <a:cs typeface="Calibri Light"/>
              </a:rPr>
              <a:t>imunizantes;</a:t>
            </a:r>
            <a:endParaRPr sz="3000" dirty="0">
              <a:latin typeface="Calibri Light"/>
              <a:cs typeface="Calibri Light"/>
            </a:endParaRPr>
          </a:p>
          <a:p>
            <a:pPr marL="469900" marR="142240" indent="-457200">
              <a:lnSpc>
                <a:spcPct val="100000"/>
              </a:lnSpc>
              <a:buClr>
                <a:srgbClr val="000000"/>
              </a:buClr>
              <a:buFont typeface="Wingdings"/>
              <a:buChar char=""/>
              <a:tabLst>
                <a:tab pos="469900" algn="l"/>
              </a:tabLst>
            </a:pPr>
            <a:r>
              <a:rPr sz="3000" spc="-5" dirty="0">
                <a:solidFill>
                  <a:srgbClr val="FFFFFF"/>
                </a:solidFill>
                <a:latin typeface="Calibri Light"/>
                <a:cs typeface="Calibri Light"/>
              </a:rPr>
              <a:t>Inclusão</a:t>
            </a:r>
            <a:r>
              <a:rPr sz="30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 Light"/>
                <a:cs typeface="Calibri Light"/>
              </a:rPr>
              <a:t>da</a:t>
            </a:r>
            <a:r>
              <a:rPr sz="30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 Light"/>
                <a:cs typeface="Calibri Light"/>
              </a:rPr>
              <a:t>condição </a:t>
            </a:r>
            <a:r>
              <a:rPr sz="3000" dirty="0">
                <a:solidFill>
                  <a:srgbClr val="FFFFFF"/>
                </a:solidFill>
                <a:latin typeface="Calibri Light"/>
                <a:cs typeface="Calibri Light"/>
              </a:rPr>
              <a:t>de </a:t>
            </a:r>
            <a:r>
              <a:rPr sz="3000" spc="-5" dirty="0">
                <a:solidFill>
                  <a:srgbClr val="FFFFFF"/>
                </a:solidFill>
                <a:latin typeface="Calibri Light"/>
                <a:cs typeface="Calibri Light"/>
              </a:rPr>
              <a:t>HAS</a:t>
            </a:r>
            <a:r>
              <a:rPr sz="30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0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 Light"/>
                <a:cs typeface="Calibri Light"/>
              </a:rPr>
              <a:t>DM</a:t>
            </a:r>
            <a:r>
              <a:rPr sz="3000" spc="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 Light"/>
                <a:cs typeface="Calibri Light"/>
              </a:rPr>
              <a:t>autorreferida</a:t>
            </a:r>
            <a:r>
              <a:rPr sz="3000" spc="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 Light"/>
                <a:cs typeface="Calibri Light"/>
              </a:rPr>
              <a:t>do</a:t>
            </a:r>
            <a:r>
              <a:rPr sz="3000" spc="-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 Light"/>
                <a:cs typeface="Calibri Light"/>
              </a:rPr>
              <a:t>Cadastro </a:t>
            </a:r>
            <a:r>
              <a:rPr sz="30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 Light"/>
                <a:cs typeface="Calibri Light"/>
              </a:rPr>
              <a:t>Individual, </a:t>
            </a:r>
            <a:r>
              <a:rPr sz="3000" dirty="0">
                <a:solidFill>
                  <a:srgbClr val="FFFFFF"/>
                </a:solidFill>
                <a:latin typeface="Calibri Light"/>
                <a:cs typeface="Calibri Light"/>
              </a:rPr>
              <a:t>além do já </a:t>
            </a:r>
            <a:r>
              <a:rPr sz="3000" spc="-5" dirty="0">
                <a:solidFill>
                  <a:srgbClr val="FFFFFF"/>
                </a:solidFill>
                <a:latin typeface="Calibri Light"/>
                <a:cs typeface="Calibri Light"/>
              </a:rPr>
              <a:t>considerado problema/condição </a:t>
            </a:r>
            <a:r>
              <a:rPr sz="3000" dirty="0">
                <a:solidFill>
                  <a:srgbClr val="FFFFFF"/>
                </a:solidFill>
                <a:latin typeface="Calibri Light"/>
                <a:cs typeface="Calibri Light"/>
              </a:rPr>
              <a:t>avaliada do </a:t>
            </a:r>
            <a:r>
              <a:rPr sz="3000" spc="-66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 Light"/>
                <a:cs typeface="Calibri Light"/>
              </a:rPr>
              <a:t>Atendimento</a:t>
            </a:r>
            <a:r>
              <a:rPr sz="30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 Light"/>
                <a:cs typeface="Calibri Light"/>
              </a:rPr>
              <a:t>Individual</a:t>
            </a:r>
            <a:r>
              <a:rPr sz="3000" spc="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 Light"/>
                <a:cs typeface="Calibri Light"/>
              </a:rPr>
              <a:t>de médico</a:t>
            </a:r>
            <a:r>
              <a:rPr sz="30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 Light"/>
                <a:cs typeface="Calibri Light"/>
              </a:rPr>
              <a:t>e </a:t>
            </a:r>
            <a:r>
              <a:rPr sz="3000" spc="-5" dirty="0">
                <a:solidFill>
                  <a:srgbClr val="FFFFFF"/>
                </a:solidFill>
                <a:latin typeface="Calibri Light"/>
                <a:cs typeface="Calibri Light"/>
              </a:rPr>
              <a:t>enfermeiro;</a:t>
            </a:r>
            <a:endParaRPr sz="3000" dirty="0">
              <a:latin typeface="Calibri Light"/>
              <a:cs typeface="Calibri Light"/>
            </a:endParaRPr>
          </a:p>
          <a:p>
            <a:pPr marL="469900" indent="-457200">
              <a:lnSpc>
                <a:spcPct val="100000"/>
              </a:lnSpc>
              <a:spcBef>
                <a:spcPts val="30"/>
              </a:spcBef>
              <a:buClr>
                <a:srgbClr val="000000"/>
              </a:buClr>
              <a:buFont typeface="Wingdings"/>
              <a:buChar char=""/>
              <a:tabLst>
                <a:tab pos="469900" algn="l"/>
              </a:tabLst>
            </a:pPr>
            <a:r>
              <a:rPr sz="3000" spc="-5" dirty="0">
                <a:solidFill>
                  <a:srgbClr val="FFFFFF"/>
                </a:solidFill>
                <a:latin typeface="Calibri Light"/>
                <a:cs typeface="Calibri Light"/>
              </a:rPr>
              <a:t>Consulta</a:t>
            </a:r>
            <a:r>
              <a:rPr sz="30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3000" spc="-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 Light"/>
                <a:cs typeface="Calibri Light"/>
              </a:rPr>
              <a:t>HAS</a:t>
            </a:r>
            <a:r>
              <a:rPr sz="30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0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 Light"/>
                <a:cs typeface="Calibri Light"/>
              </a:rPr>
              <a:t>Diabetes</a:t>
            </a:r>
            <a:r>
              <a:rPr sz="3000" spc="-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30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 Light"/>
                <a:cs typeface="Calibri Light"/>
              </a:rPr>
              <a:t>cada </a:t>
            </a:r>
            <a:r>
              <a:rPr sz="3000" dirty="0">
                <a:solidFill>
                  <a:srgbClr val="FFFFFF"/>
                </a:solidFill>
                <a:latin typeface="Calibri Light"/>
                <a:cs typeface="Calibri Light"/>
              </a:rPr>
              <a:t>6 meses.</a:t>
            </a:r>
            <a:endParaRPr sz="3000" dirty="0">
              <a:latin typeface="Calibri Light"/>
              <a:cs typeface="Calibri Light"/>
            </a:endParaRPr>
          </a:p>
        </p:txBody>
      </p:sp>
      <p:pic>
        <p:nvPicPr>
          <p:cNvPr id="6" name="Espaço Reservado para Conteúdo 4" descr="Logotipo, nome da empresa&#10;&#10;Descrição gerada automaticamente">
            <a:extLst>
              <a:ext uri="{FF2B5EF4-FFF2-40B4-BE49-F238E27FC236}">
                <a16:creationId xmlns="" xmlns:a16="http://schemas.microsoft.com/office/drawing/2014/main" id="{A1826B3F-F705-4BB8-8529-924A830D97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r="3812" b="-1"/>
          <a:stretch/>
        </p:blipFill>
        <p:spPr>
          <a:xfrm>
            <a:off x="10603102" y="43861"/>
            <a:ext cx="1261109" cy="1009924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ADD0A5A9-4D0F-4D02-8747-A0B6EC041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4138" y="2590800"/>
            <a:ext cx="1599261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225297"/>
            <a:ext cx="57303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35" dirty="0">
                <a:solidFill>
                  <a:srgbClr val="FFFF00"/>
                </a:solidFill>
                <a:latin typeface="Calibri Light"/>
                <a:cs typeface="Calibri Light"/>
              </a:rPr>
              <a:t>F</a:t>
            </a:r>
            <a:r>
              <a:rPr sz="5400" b="1" dirty="0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sz="5400" b="1" spc="-50" dirty="0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sz="5400" b="1" spc="-45" dirty="0">
                <a:solidFill>
                  <a:srgbClr val="FFFF00"/>
                </a:solidFill>
                <a:latin typeface="Calibri Light"/>
                <a:cs typeface="Calibri Light"/>
              </a:rPr>
              <a:t>an</a:t>
            </a:r>
            <a:r>
              <a:rPr sz="5400" b="1" spc="-55" dirty="0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sz="5400" b="1" spc="-15" dirty="0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sz="5400" b="1" spc="-45" dirty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sz="5400" b="1" spc="-85" dirty="0">
                <a:solidFill>
                  <a:srgbClr val="FFFF00"/>
                </a:solidFill>
                <a:latin typeface="Calibri Light"/>
                <a:cs typeface="Calibri Light"/>
              </a:rPr>
              <a:t>m</a:t>
            </a:r>
            <a:r>
              <a:rPr sz="5400" b="1" spc="-50" dirty="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sz="5400" b="1" spc="-60" dirty="0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sz="5400" b="1" spc="-35" dirty="0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sz="5400" b="1" dirty="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6945">
              <a:lnSpc>
                <a:spcPts val="865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25830" y="1682318"/>
            <a:ext cx="10742930" cy="4347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3765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O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valor do incentivo financeiro do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Pagamento por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Desempenho do Programa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 Previne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Brasil, estabelecido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pelo art.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2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°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da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Portaria GM/MS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nº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2.713,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de 6 de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outubro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 de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 2020,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será</a:t>
            </a:r>
            <a:r>
              <a:rPr sz="24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calculado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 para</a:t>
            </a:r>
            <a:r>
              <a:rPr sz="24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cada</a:t>
            </a:r>
            <a:r>
              <a:rPr sz="24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município</a:t>
            </a:r>
            <a:r>
              <a:rPr sz="24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 Distrito</a:t>
            </a:r>
            <a:r>
              <a:rPr sz="24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Federal</a:t>
            </a:r>
            <a:r>
              <a:rPr sz="240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considerando:</a:t>
            </a:r>
            <a:endParaRPr sz="2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Calibri Light"/>
              <a:cs typeface="Calibri Light"/>
            </a:endParaRPr>
          </a:p>
          <a:p>
            <a:pPr marL="12700" marR="5080" indent="913765" algn="just">
              <a:lnSpc>
                <a:spcPct val="100000"/>
              </a:lnSpc>
              <a:spcBef>
                <a:spcPts val="5"/>
              </a:spcBef>
              <a:buAutoNum type="romanUcPeriod"/>
              <a:tabLst>
                <a:tab pos="1166495" algn="l"/>
              </a:tabLst>
            </a:pP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Quantitativo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de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equipes homologadas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e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com cadastro </a:t>
            </a:r>
            <a:r>
              <a:rPr sz="2400" spc="-10" dirty="0">
                <a:solidFill>
                  <a:srgbClr val="FFFFFF"/>
                </a:solidFill>
                <a:latin typeface="Calibri Light"/>
                <a:cs typeface="Calibri Light"/>
              </a:rPr>
              <a:t>válido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para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custeio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no </a:t>
            </a:r>
            <a:r>
              <a:rPr sz="24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Sistema de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Cadastro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 Light"/>
                <a:cs typeface="Calibri Light"/>
              </a:rPr>
              <a:t>Nacional</a:t>
            </a:r>
            <a:r>
              <a:rPr sz="2400" spc="5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de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Estabelecimentos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de Saúde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(SCNES) em ao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menos </a:t>
            </a:r>
            <a:r>
              <a:rPr sz="24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uma</a:t>
            </a:r>
            <a:r>
              <a:rPr sz="24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competência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financeira</a:t>
            </a:r>
            <a:r>
              <a:rPr sz="240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do</a:t>
            </a:r>
            <a:r>
              <a:rPr sz="24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quadrimestre avaliado;</a:t>
            </a:r>
            <a:endParaRPr sz="2400">
              <a:latin typeface="Calibri Light"/>
              <a:cs typeface="Calibri Light"/>
            </a:endParaRPr>
          </a:p>
          <a:p>
            <a:pPr marL="12700" marR="6985" indent="913765" algn="just">
              <a:lnSpc>
                <a:spcPct val="100000"/>
              </a:lnSpc>
              <a:buAutoNum type="romanUcPeriod"/>
              <a:tabLst>
                <a:tab pos="1236980" algn="l"/>
              </a:tabLst>
            </a:pP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Percentual do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ISF obtido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pelo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município ou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Distrito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Federal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no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quadrimestre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avaliado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a partir do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envio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da produção das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equipes</a:t>
            </a:r>
            <a:r>
              <a:rPr sz="2400" spc="5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via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Sistema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de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Informação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em </a:t>
            </a:r>
            <a:r>
              <a:rPr sz="24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Saúde</a:t>
            </a:r>
            <a:r>
              <a:rPr sz="240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para</a:t>
            </a:r>
            <a:r>
              <a:rPr sz="24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Atenção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Básica</a:t>
            </a:r>
            <a:r>
              <a:rPr sz="240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(Sisab);</a:t>
            </a:r>
            <a:r>
              <a:rPr sz="240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endParaRPr sz="2400">
              <a:latin typeface="Calibri Light"/>
              <a:cs typeface="Calibri Light"/>
            </a:endParaRPr>
          </a:p>
          <a:p>
            <a:pPr marL="1294130" indent="-368300" algn="just">
              <a:lnSpc>
                <a:spcPct val="100000"/>
              </a:lnSpc>
              <a:spcBef>
                <a:spcPts val="5"/>
              </a:spcBef>
              <a:buAutoNum type="romanUcPeriod"/>
              <a:tabLst>
                <a:tab pos="1294765" algn="l"/>
              </a:tabLst>
            </a:pP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Valor</a:t>
            </a:r>
            <a:r>
              <a:rPr sz="2400" spc="-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por</a:t>
            </a:r>
            <a:r>
              <a:rPr sz="240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tipo</a:t>
            </a:r>
            <a:r>
              <a:rPr sz="240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240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equipe.</a:t>
            </a:r>
            <a:endParaRPr sz="2400">
              <a:latin typeface="Calibri Light"/>
              <a:cs typeface="Calibri Light"/>
            </a:endParaRPr>
          </a:p>
        </p:txBody>
      </p:sp>
      <p:pic>
        <p:nvPicPr>
          <p:cNvPr id="5" name="Espaço Reservado para Conteúdo 4" descr="Logotipo, nome da empresa&#10;&#10;Descrição gerada automaticamente">
            <a:extLst>
              <a:ext uri="{FF2B5EF4-FFF2-40B4-BE49-F238E27FC236}">
                <a16:creationId xmlns="" xmlns:a16="http://schemas.microsoft.com/office/drawing/2014/main" id="{731E883A-BB6A-4C2A-8E28-F3F961EB04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r="3812" b="-1"/>
          <a:stretch/>
        </p:blipFill>
        <p:spPr>
          <a:xfrm>
            <a:off x="10603102" y="43861"/>
            <a:ext cx="1261109" cy="1009924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760" y="225297"/>
            <a:ext cx="495223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35" dirty="0">
                <a:solidFill>
                  <a:srgbClr val="FFFF00"/>
                </a:solidFill>
                <a:latin typeface="Calibri Light"/>
                <a:cs typeface="Calibri Light"/>
              </a:rPr>
              <a:t>F</a:t>
            </a:r>
            <a:r>
              <a:rPr sz="5400" b="1" dirty="0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sz="5400" b="1" spc="-50" dirty="0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sz="5400" b="1" spc="-45" dirty="0">
                <a:solidFill>
                  <a:srgbClr val="FFFF00"/>
                </a:solidFill>
                <a:latin typeface="Calibri Light"/>
                <a:cs typeface="Calibri Light"/>
              </a:rPr>
              <a:t>an</a:t>
            </a:r>
            <a:r>
              <a:rPr sz="5400" b="1" spc="-55" dirty="0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sz="5400" b="1" spc="-15" dirty="0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sz="5400" b="1" spc="-45" dirty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sz="5400" b="1" spc="-85" dirty="0">
                <a:solidFill>
                  <a:srgbClr val="FFFF00"/>
                </a:solidFill>
                <a:latin typeface="Calibri Light"/>
                <a:cs typeface="Calibri Light"/>
              </a:rPr>
              <a:t>m</a:t>
            </a:r>
            <a:r>
              <a:rPr sz="5400" b="1" spc="-50" dirty="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sz="5400" b="1" spc="-60" dirty="0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sz="5400" b="1" spc="-35" dirty="0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sz="5400" b="1" dirty="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6945">
              <a:lnSpc>
                <a:spcPts val="865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999232" y="5804915"/>
            <a:ext cx="6193790" cy="340477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2384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254"/>
              </a:spcBef>
            </a:pPr>
            <a:r>
              <a:rPr sz="2000" b="1" spc="-5" dirty="0">
                <a:solidFill>
                  <a:schemeClr val="bg1"/>
                </a:solidFill>
                <a:latin typeface="Calibri Light"/>
                <a:cs typeface="Calibri Light"/>
              </a:rPr>
              <a:t>SEM</a:t>
            </a:r>
            <a:r>
              <a:rPr sz="2000" b="1" spc="-60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sz="2000" b="1" spc="-20" dirty="0">
                <a:solidFill>
                  <a:schemeClr val="bg1"/>
                </a:solidFill>
                <a:latin typeface="Calibri Light"/>
                <a:cs typeface="Calibri Light"/>
              </a:rPr>
              <a:t>ALTERAÇÃO</a:t>
            </a:r>
            <a:r>
              <a:rPr sz="2000" b="1" spc="-55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Calibri Light"/>
                <a:cs typeface="Calibri Light"/>
              </a:rPr>
              <a:t>EM</a:t>
            </a:r>
            <a:r>
              <a:rPr sz="2000" b="1" spc="-40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sz="2000" b="1" spc="-15" dirty="0">
                <a:solidFill>
                  <a:schemeClr val="bg1"/>
                </a:solidFill>
                <a:latin typeface="Calibri Light"/>
                <a:cs typeface="Calibri Light"/>
              </a:rPr>
              <a:t>RELAÇÃO</a:t>
            </a:r>
            <a:r>
              <a:rPr sz="2000" b="1" spc="-70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sz="2000" b="1" spc="-10" dirty="0">
                <a:solidFill>
                  <a:schemeClr val="bg1"/>
                </a:solidFill>
                <a:latin typeface="Calibri Light"/>
                <a:cs typeface="Calibri Light"/>
              </a:rPr>
              <a:t>AOS</a:t>
            </a:r>
            <a:r>
              <a:rPr sz="2000" b="1" spc="-35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sz="2000" b="1" spc="-15" dirty="0">
                <a:solidFill>
                  <a:schemeClr val="bg1"/>
                </a:solidFill>
                <a:latin typeface="Calibri Light"/>
                <a:cs typeface="Calibri Light"/>
              </a:rPr>
              <a:t>ANOS</a:t>
            </a:r>
            <a:r>
              <a:rPr sz="2000" b="1" spc="-60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sz="2000" b="1" dirty="0">
                <a:solidFill>
                  <a:schemeClr val="bg1"/>
                </a:solidFill>
                <a:latin typeface="Calibri Light"/>
                <a:cs typeface="Calibri Light"/>
              </a:rPr>
              <a:t>DE</a:t>
            </a:r>
            <a:r>
              <a:rPr sz="2000" b="1" spc="-40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sz="2000" b="1" spc="-10" dirty="0">
                <a:solidFill>
                  <a:schemeClr val="bg1"/>
                </a:solidFill>
                <a:latin typeface="Calibri Light"/>
                <a:cs typeface="Calibri Light"/>
              </a:rPr>
              <a:t>2020</a:t>
            </a:r>
            <a:r>
              <a:rPr sz="2000" b="1" spc="-40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sz="2000" b="1" dirty="0">
                <a:solidFill>
                  <a:schemeClr val="bg1"/>
                </a:solidFill>
                <a:latin typeface="Calibri Light"/>
                <a:cs typeface="Calibri Light"/>
              </a:rPr>
              <a:t>E</a:t>
            </a:r>
            <a:r>
              <a:rPr sz="2000" b="1" spc="-10" dirty="0">
                <a:solidFill>
                  <a:schemeClr val="bg1"/>
                </a:solidFill>
                <a:latin typeface="Calibri Light"/>
                <a:cs typeface="Calibri Light"/>
              </a:rPr>
              <a:t> 2021</a:t>
            </a:r>
            <a:endParaRPr sz="2000" b="1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2912" y="1332991"/>
            <a:ext cx="10772775" cy="41325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O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valor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por tipo de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equipe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do incentivo financeiro federal de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custeio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mensal do </a:t>
            </a:r>
            <a:r>
              <a:rPr sz="24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pagamento</a:t>
            </a:r>
            <a:r>
              <a:rPr sz="2400" spc="1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por</a:t>
            </a:r>
            <a:r>
              <a:rPr sz="2400" spc="1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desempenho,</a:t>
            </a:r>
            <a:r>
              <a:rPr sz="2400" spc="1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referente</a:t>
            </a:r>
            <a:r>
              <a:rPr sz="2400" spc="1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2400" spc="1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100%</a:t>
            </a:r>
            <a:r>
              <a:rPr sz="2400" spc="1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do</a:t>
            </a:r>
            <a:r>
              <a:rPr sz="2400" spc="1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ISF,</a:t>
            </a:r>
            <a:r>
              <a:rPr sz="2400" spc="1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 Light"/>
                <a:cs typeface="Calibri Light"/>
              </a:rPr>
              <a:t>conforme</a:t>
            </a:r>
            <a:r>
              <a:rPr sz="2400" spc="16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disposto</a:t>
            </a:r>
            <a:r>
              <a:rPr sz="2400" spc="1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pelo</a:t>
            </a:r>
            <a:r>
              <a:rPr sz="2400" spc="1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art.</a:t>
            </a:r>
            <a:r>
              <a:rPr sz="2400" spc="1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3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° </a:t>
            </a:r>
            <a:r>
              <a:rPr sz="2400" spc="-6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da</a:t>
            </a:r>
            <a:r>
              <a:rPr sz="24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Portaria</a:t>
            </a:r>
            <a:r>
              <a:rPr sz="2400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GM/MS</a:t>
            </a:r>
            <a:r>
              <a:rPr sz="24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nº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 Light"/>
                <a:cs typeface="Calibri Light"/>
              </a:rPr>
              <a:t>2.713,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 de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6</a:t>
            </a:r>
            <a:r>
              <a:rPr sz="24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outubro de </a:t>
            </a:r>
            <a:r>
              <a:rPr sz="2400" spc="-10" dirty="0">
                <a:solidFill>
                  <a:srgbClr val="FFFFFF"/>
                </a:solidFill>
                <a:latin typeface="Calibri Light"/>
                <a:cs typeface="Calibri Light"/>
              </a:rPr>
              <a:t>2020,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será</a:t>
            </a:r>
            <a:r>
              <a:rPr sz="240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equivalente</a:t>
            </a:r>
            <a:r>
              <a:rPr sz="240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endParaRPr sz="24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50" dirty="0">
              <a:latin typeface="Calibri Light"/>
              <a:cs typeface="Calibri Light"/>
            </a:endParaRPr>
          </a:p>
          <a:p>
            <a:pPr marL="45085" marR="1383030" indent="913765">
              <a:lnSpc>
                <a:spcPct val="100000"/>
              </a:lnSpc>
              <a:buAutoNum type="romanUcPeriod"/>
              <a:tabLst>
                <a:tab pos="1177925" algn="l"/>
              </a:tabLst>
            </a:pP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R$</a:t>
            </a:r>
            <a:r>
              <a:rPr sz="240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3.225,00</a:t>
            </a:r>
            <a:r>
              <a:rPr sz="24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(três</a:t>
            </a:r>
            <a:r>
              <a:rPr sz="240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mil</a:t>
            </a:r>
            <a:r>
              <a:rPr sz="24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duzentos</a:t>
            </a:r>
            <a:r>
              <a:rPr sz="24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vinte</a:t>
            </a:r>
            <a:r>
              <a:rPr sz="240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cinco</a:t>
            </a:r>
            <a:r>
              <a:rPr sz="24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reais)</a:t>
            </a:r>
            <a:r>
              <a:rPr sz="240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para</a:t>
            </a:r>
            <a:r>
              <a:rPr sz="240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equipe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 de </a:t>
            </a:r>
            <a:r>
              <a:rPr sz="2400" spc="-5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Saúde</a:t>
            </a:r>
            <a:r>
              <a:rPr sz="24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da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 Família</a:t>
            </a:r>
            <a:endParaRPr sz="2400" dirty="0">
              <a:latin typeface="Calibri Light"/>
              <a:cs typeface="Calibri Light"/>
            </a:endParaRPr>
          </a:p>
          <a:p>
            <a:pPr marL="1252220" indent="-293370">
              <a:lnSpc>
                <a:spcPct val="100000"/>
              </a:lnSpc>
              <a:buAutoNum type="romanUcPeriod"/>
              <a:tabLst>
                <a:tab pos="1252855" algn="l"/>
              </a:tabLst>
            </a:pP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R$</a:t>
            </a:r>
            <a:r>
              <a:rPr sz="24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2.418,75</a:t>
            </a:r>
            <a:r>
              <a:rPr sz="24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(dois</a:t>
            </a:r>
            <a:r>
              <a:rPr sz="240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mil</a:t>
            </a:r>
            <a:r>
              <a:rPr sz="24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quatrocentos</a:t>
            </a:r>
            <a:r>
              <a:rPr sz="24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4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dezoito</a:t>
            </a:r>
            <a:r>
              <a:rPr sz="24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reais</a:t>
            </a:r>
            <a:r>
              <a:rPr sz="240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setenta</a:t>
            </a:r>
            <a:r>
              <a:rPr sz="240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 cinco</a:t>
            </a:r>
            <a:endParaRPr sz="2400" dirty="0">
              <a:latin typeface="Calibri Light"/>
              <a:cs typeface="Calibri Light"/>
            </a:endParaRPr>
          </a:p>
          <a:p>
            <a:pPr marL="4508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centavos)</a:t>
            </a:r>
            <a:r>
              <a:rPr sz="24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para</a:t>
            </a:r>
            <a:r>
              <a:rPr sz="240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equipe</a:t>
            </a:r>
            <a:r>
              <a:rPr sz="24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 Atenção</a:t>
            </a:r>
            <a:r>
              <a:rPr sz="240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Primária</a:t>
            </a:r>
            <a:r>
              <a:rPr sz="240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Modalidade</a:t>
            </a:r>
            <a:r>
              <a:rPr sz="240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II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 30h;</a:t>
            </a:r>
            <a:r>
              <a:rPr sz="24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endParaRPr sz="2400" dirty="0">
              <a:latin typeface="Calibri Light"/>
              <a:cs typeface="Calibri Light"/>
            </a:endParaRPr>
          </a:p>
          <a:p>
            <a:pPr marL="45085" marR="1349375" indent="913765">
              <a:lnSpc>
                <a:spcPct val="100000"/>
              </a:lnSpc>
              <a:buAutoNum type="romanUcPeriod" startAt="3"/>
              <a:tabLst>
                <a:tab pos="1327785" algn="l"/>
              </a:tabLst>
            </a:pP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R$ 1.612,50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(um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mil seiscentos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e doze reais e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cinquenta centavos) </a:t>
            </a:r>
            <a:r>
              <a:rPr sz="2400" spc="-5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para</a:t>
            </a:r>
            <a:r>
              <a:rPr sz="240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equipe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 de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 Atenção</a:t>
            </a:r>
            <a:r>
              <a:rPr sz="24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Primária</a:t>
            </a:r>
            <a:r>
              <a:rPr sz="240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Modalidade</a:t>
            </a:r>
            <a:r>
              <a:rPr sz="240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Calibri Light"/>
                <a:cs typeface="Calibri Light"/>
              </a:rPr>
              <a:t> 20h.</a:t>
            </a:r>
            <a:endParaRPr sz="2400" dirty="0">
              <a:latin typeface="Calibri Light"/>
              <a:cs typeface="Calibri Light"/>
            </a:endParaRPr>
          </a:p>
        </p:txBody>
      </p:sp>
      <p:pic>
        <p:nvPicPr>
          <p:cNvPr id="6" name="Espaço Reservado para Conteúdo 4" descr="Logotipo, nome da empresa&#10;&#10;Descrição gerada automaticamente">
            <a:extLst>
              <a:ext uri="{FF2B5EF4-FFF2-40B4-BE49-F238E27FC236}">
                <a16:creationId xmlns="" xmlns:a16="http://schemas.microsoft.com/office/drawing/2014/main" id="{C0B1E2A1-80F2-4AEE-90ED-BD6816F7E8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r="3812" b="-1"/>
          <a:stretch/>
        </p:blipFill>
        <p:spPr>
          <a:xfrm>
            <a:off x="10603102" y="43861"/>
            <a:ext cx="1261109" cy="1009924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1810" y="25984"/>
            <a:ext cx="64731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45" dirty="0">
                <a:solidFill>
                  <a:srgbClr val="FFFF00"/>
                </a:solidFill>
                <a:latin typeface="Calibri Light"/>
                <a:cs typeface="Calibri Light"/>
              </a:rPr>
              <a:t>Financiamento</a:t>
            </a:r>
            <a:r>
              <a:rPr sz="5400" b="1" spc="-17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5400" b="1" spc="-30" dirty="0">
                <a:solidFill>
                  <a:srgbClr val="FFFF00"/>
                </a:solidFill>
                <a:latin typeface="Calibri Light"/>
                <a:cs typeface="Calibri Light"/>
              </a:rPr>
              <a:t>2022</a:t>
            </a:r>
            <a:endParaRPr sz="5400" b="1" dirty="0">
              <a:solidFill>
                <a:srgbClr val="FFFF00"/>
              </a:solidFill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6945">
              <a:lnSpc>
                <a:spcPts val="865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76504" y="1054734"/>
            <a:ext cx="11238230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algn="ctr">
              <a:lnSpc>
                <a:spcPct val="99400"/>
              </a:lnSpc>
              <a:spcBef>
                <a:spcPts val="110"/>
              </a:spcBef>
            </a:pPr>
            <a:r>
              <a:rPr sz="1800" spc="-5" dirty="0">
                <a:solidFill>
                  <a:srgbClr val="FFFFFF"/>
                </a:solidFill>
                <a:latin typeface="Calibri Light"/>
                <a:cs typeface="Calibri Light"/>
              </a:rPr>
              <a:t>Com 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a publicação da</a:t>
            </a:r>
            <a:r>
              <a:rPr sz="18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 Light"/>
                <a:cs typeface="Calibri Light"/>
              </a:rPr>
              <a:t>Portaria GM/MS </a:t>
            </a:r>
            <a:r>
              <a:rPr sz="1800" spc="5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° 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102, de 20 de janeiro de 2022, que </a:t>
            </a:r>
            <a:r>
              <a:rPr sz="1800" spc="-5" dirty="0">
                <a:solidFill>
                  <a:srgbClr val="FFFFFF"/>
                </a:solidFill>
                <a:latin typeface="Calibri Light"/>
                <a:cs typeface="Calibri Light"/>
              </a:rPr>
              <a:t>alterou 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a Portaria </a:t>
            </a:r>
            <a:r>
              <a:rPr sz="1800" spc="-5" dirty="0">
                <a:solidFill>
                  <a:srgbClr val="FFFFFF"/>
                </a:solidFill>
                <a:latin typeface="Calibri Light"/>
                <a:cs typeface="Calibri Light"/>
              </a:rPr>
              <a:t>GM/MS 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nº 3.222, de 10 de </a:t>
            </a:r>
            <a:r>
              <a:rPr sz="1800" spc="-39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dezembro</a:t>
            </a:r>
            <a:r>
              <a:rPr sz="18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de 2019, que</a:t>
            </a:r>
            <a:r>
              <a:rPr sz="18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dispõe</a:t>
            </a:r>
            <a:r>
              <a:rPr sz="18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sobre</a:t>
            </a:r>
            <a:r>
              <a:rPr sz="18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 Light"/>
                <a:cs typeface="Calibri Light"/>
              </a:rPr>
              <a:t>os</a:t>
            </a:r>
            <a:r>
              <a:rPr sz="18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indicadores</a:t>
            </a:r>
            <a:r>
              <a:rPr sz="18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do</a:t>
            </a:r>
            <a:r>
              <a:rPr sz="18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 Light"/>
                <a:cs typeface="Calibri Light"/>
              </a:rPr>
              <a:t>pagamento</a:t>
            </a:r>
            <a:r>
              <a:rPr sz="18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por</a:t>
            </a:r>
            <a:r>
              <a:rPr sz="18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desempenho,</a:t>
            </a:r>
            <a:r>
              <a:rPr sz="1800" spc="-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no</a:t>
            </a:r>
            <a:r>
              <a:rPr sz="18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âmbito</a:t>
            </a:r>
            <a:r>
              <a:rPr sz="1800" spc="-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do</a:t>
            </a:r>
            <a:r>
              <a:rPr sz="18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 Light"/>
                <a:cs typeface="Calibri Light"/>
              </a:rPr>
              <a:t>Programa</a:t>
            </a:r>
            <a:r>
              <a:rPr sz="18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Previne </a:t>
            </a:r>
            <a:r>
              <a:rPr sz="18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 Light"/>
                <a:cs typeface="Calibri Light"/>
              </a:rPr>
              <a:t>Brasil,</a:t>
            </a:r>
            <a:r>
              <a:rPr sz="18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1800" spc="-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financiamento</a:t>
            </a:r>
            <a:r>
              <a:rPr sz="18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do</a:t>
            </a:r>
            <a:r>
              <a:rPr sz="1800" spc="-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pagamento</a:t>
            </a:r>
            <a:r>
              <a:rPr sz="18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dos</a:t>
            </a:r>
            <a:r>
              <a:rPr sz="180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indicadores</a:t>
            </a:r>
            <a:r>
              <a:rPr sz="18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180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desempenho</a:t>
            </a:r>
            <a:r>
              <a:rPr sz="180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considerará</a:t>
            </a:r>
            <a:r>
              <a:rPr sz="1800" spc="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as</a:t>
            </a:r>
            <a:r>
              <a:rPr sz="1800" spc="-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seguintes</a:t>
            </a:r>
            <a:r>
              <a:rPr sz="1800" spc="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regras</a:t>
            </a:r>
            <a:r>
              <a:rPr sz="18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1800" spc="-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aplicação:</a:t>
            </a:r>
            <a:endParaRPr sz="1800">
              <a:latin typeface="Calibri Light"/>
              <a:cs typeface="Calibri Light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530571"/>
              </p:ext>
            </p:extLst>
          </p:nvPr>
        </p:nvGraphicFramePr>
        <p:xfrm>
          <a:off x="283095" y="2090166"/>
          <a:ext cx="11614785" cy="43949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795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8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954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411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INDICADORES</a:t>
                      </a:r>
                      <a:r>
                        <a:rPr sz="2000" spc="-4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PARA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2022</a:t>
                      </a:r>
                      <a:endParaRPr sz="2000">
                        <a:latin typeface="Calibri Light"/>
                        <a:cs typeface="Calibri Light"/>
                      </a:endParaRPr>
                    </a:p>
                  </a:txBody>
                  <a:tcPr marL="0" marR="0" marT="15176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1º</a:t>
                      </a:r>
                      <a:endParaRPr sz="1800" dirty="0">
                        <a:latin typeface="Calibri Light"/>
                        <a:cs typeface="Calibri Ligh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QUADRIMESTRE*</a:t>
                      </a:r>
                      <a:endParaRPr sz="1800" dirty="0">
                        <a:latin typeface="Calibri Light"/>
                        <a:cs typeface="Calibri Ligh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B9BD4"/>
                      </a:solidFill>
                      <a:prstDash val="solid"/>
                    </a:lnL>
                    <a:lnT w="12700">
                      <a:solidFill>
                        <a:srgbClr val="5B9B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2°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QUADRIMESTRE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30480" marB="0">
                    <a:lnT w="12700">
                      <a:solidFill>
                        <a:srgbClr val="5B9B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3°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QUADRIMESTRE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30480" marB="0"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1035050" marR="219710" indent="-8051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1.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PROPORÇÃO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GESTANTES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COM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PELO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MENOS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6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(SEIS)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CONSULTAS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PRÉ-NATAL </a:t>
                      </a:r>
                      <a:r>
                        <a:rPr sz="1400" spc="-3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REALIZADAS,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SENDO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1ª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ATÉ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12ª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SEMANA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GESTAÇÃO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19150" marR="316230" indent="-454659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ALCANCE</a:t>
                      </a:r>
                      <a:r>
                        <a:rPr sz="1600" b="1" spc="-25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REAL </a:t>
                      </a:r>
                      <a:r>
                        <a:rPr sz="1600" b="1" spc="-350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NO</a:t>
                      </a:r>
                      <a:endParaRPr sz="1600" b="1" dirty="0">
                        <a:solidFill>
                          <a:srgbClr val="C00000"/>
                        </a:solidFill>
                        <a:latin typeface="Calibri Light"/>
                        <a:cs typeface="Calibri Light"/>
                      </a:endParaRPr>
                    </a:p>
                    <a:p>
                      <a:pPr marL="27686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CÁLCULO</a:t>
                      </a:r>
                      <a:r>
                        <a:rPr sz="1600" b="1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DO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ISF</a:t>
                      </a:r>
                      <a:endParaRPr sz="1600" b="1" dirty="0">
                        <a:solidFill>
                          <a:srgbClr val="C00000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 marL="0" marR="0" marT="126365" marB="0">
                    <a:lnL w="12700">
                      <a:solidFill>
                        <a:srgbClr val="5B9BD4"/>
                      </a:solidFill>
                      <a:prstDash val="solid"/>
                    </a:lnL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b="1">
                        <a:solidFill>
                          <a:srgbClr val="C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5B9BD4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9585">
                <a:tc>
                  <a:txBody>
                    <a:bodyPr/>
                    <a:lstStyle/>
                    <a:p>
                      <a:pPr marR="303530" algn="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2.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PROPORÇÃO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GESTANTES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COM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REALIZAÇÃO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EXAMES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PARA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SÍFILIS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HIV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6365" marB="0">
                    <a:lnL w="12700">
                      <a:solidFill>
                        <a:srgbClr val="5B9BD4"/>
                      </a:solidFill>
                      <a:prstDash val="solid"/>
                    </a:lnL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5B9BD4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9711">
                <a:tc>
                  <a:txBody>
                    <a:bodyPr/>
                    <a:lstStyle/>
                    <a:p>
                      <a:pPr marR="258445" algn="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3.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PROPORÇÃO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GESTANTES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COM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ATENDIMENTO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ODONTOLÓGICO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REALIZADO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b="1">
                        <a:solidFill>
                          <a:srgbClr val="C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T w="12700">
                      <a:solidFill>
                        <a:srgbClr val="5B9BD4"/>
                      </a:solidFill>
                      <a:prstDash val="solid"/>
                    </a:lnT>
                    <a:solidFill>
                      <a:srgbClr val="C5DF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714"/>
                        </a:lnSpc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ALCANCE</a:t>
                      </a:r>
                      <a:r>
                        <a:rPr sz="1600" b="1" spc="5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REAL</a:t>
                      </a:r>
                      <a:endParaRPr sz="1600" b="1" dirty="0">
                        <a:solidFill>
                          <a:srgbClr val="C00000"/>
                        </a:solidFill>
                        <a:latin typeface="Calibri Light"/>
                        <a:cs typeface="Calibri Ligh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NO</a:t>
                      </a:r>
                      <a:endParaRPr sz="1600" b="1" dirty="0">
                        <a:solidFill>
                          <a:srgbClr val="C00000"/>
                        </a:solidFill>
                        <a:latin typeface="Calibri Light"/>
                        <a:cs typeface="Calibri Ligh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CÁLCULO</a:t>
                      </a:r>
                      <a:r>
                        <a:rPr sz="1600" b="1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DO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ISF</a:t>
                      </a:r>
                      <a:endParaRPr sz="1600" b="1" dirty="0">
                        <a:solidFill>
                          <a:srgbClr val="C00000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b="1">
                        <a:solidFill>
                          <a:srgbClr val="C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5B9BD4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9585">
                <a:tc>
                  <a:txBody>
                    <a:bodyPr/>
                    <a:lstStyle/>
                    <a:p>
                      <a:pPr marL="530860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4.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PROPORÇÃO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MULHERES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COM</a:t>
                      </a:r>
                      <a:r>
                        <a:rPr sz="1400" spc="-6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COLETA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CITOPATOLÓGICO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NA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APS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T w="12700">
                      <a:solidFill>
                        <a:srgbClr val="5B9BD4"/>
                      </a:solidFill>
                      <a:prstDash val="solid"/>
                    </a:lnT>
                    <a:solidFill>
                      <a:srgbClr val="C5DF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ALCANCE</a:t>
                      </a:r>
                      <a:r>
                        <a:rPr sz="1600" b="1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REAL</a:t>
                      </a:r>
                      <a:endParaRPr sz="1600" b="1" dirty="0">
                        <a:solidFill>
                          <a:srgbClr val="C00000"/>
                        </a:solidFill>
                        <a:latin typeface="Calibri Light"/>
                        <a:cs typeface="Calibri Light"/>
                      </a:endParaRPr>
                    </a:p>
                    <a:p>
                      <a:pPr marL="196215" marR="186690" indent="54356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NO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 CÁLCULO</a:t>
                      </a:r>
                      <a:r>
                        <a:rPr sz="1600" b="1" spc="-25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DO</a:t>
                      </a:r>
                      <a:r>
                        <a:rPr sz="1600" b="1" spc="-30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ISF</a:t>
                      </a:r>
                      <a:endParaRPr sz="1600" b="1" dirty="0">
                        <a:solidFill>
                          <a:srgbClr val="C00000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 marL="0" marR="0" marT="2540" marB="0">
                    <a:lnR w="12700">
                      <a:solidFill>
                        <a:srgbClr val="5B9BD4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84821">
                <a:tc>
                  <a:txBody>
                    <a:bodyPr/>
                    <a:lstStyle/>
                    <a:p>
                      <a:pPr marL="454659" marR="171450" indent="-27495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5.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PROPORÇÃO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CRIANÇAS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1(UM)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ANO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IDADE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VACINADAS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NA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APS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CONTRA </a:t>
                      </a:r>
                      <a:r>
                        <a:rPr sz="1400" spc="-3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DIFETERIA,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TÉTANO,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COQUELUCHE,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HEPATITE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B,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INFECÇÕES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CAUSADAS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POR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  <a:p>
                      <a:pPr marL="9042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HAEMOPHILUS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INFLUENZAE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TIPO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B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POLIOMIELITE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INATIVADA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8130" marR="27241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PERCENTUAL </a:t>
                      </a:r>
                      <a:r>
                        <a:rPr sz="1600" b="1" spc="40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 ALCANCE</a:t>
                      </a:r>
                      <a:endParaRPr sz="1600" b="1" dirty="0">
                        <a:solidFill>
                          <a:srgbClr val="C00000"/>
                        </a:solidFill>
                        <a:latin typeface="Calibri Light"/>
                        <a:cs typeface="Calibri Ligh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sz="1600" b="1" spc="-30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100%</a:t>
                      </a:r>
                      <a:endParaRPr sz="1600" b="1" dirty="0">
                        <a:solidFill>
                          <a:srgbClr val="C00000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5B9BD4"/>
                      </a:solidFill>
                      <a:prstDash val="solid"/>
                    </a:lnL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R w="12700">
                      <a:solidFill>
                        <a:srgbClr val="5B9BD4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4858">
                <a:tc>
                  <a:txBody>
                    <a:bodyPr/>
                    <a:lstStyle/>
                    <a:p>
                      <a:pPr marL="412115">
                        <a:lnSpc>
                          <a:spcPts val="154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6.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PROPORÇÃO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PESSOAS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COM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HIPERTENSÃO,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COM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CONSULTA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PRESSÃO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  <a:p>
                      <a:pPr marL="1929764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ARTERIAL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AFERIDA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NO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SEMESTRE;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b="1">
                        <a:solidFill>
                          <a:srgbClr val="C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solidFill>
                      <a:srgbClr val="C5DFB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3355" marR="168275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PERCENTUAL</a:t>
                      </a:r>
                      <a:r>
                        <a:rPr sz="1600" b="1" spc="-45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DE </a:t>
                      </a:r>
                      <a:r>
                        <a:rPr sz="1600" b="1" spc="-345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ALCANCE</a:t>
                      </a:r>
                      <a:r>
                        <a:rPr sz="1600" b="1" spc="20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DE </a:t>
                      </a:r>
                      <a:r>
                        <a:rPr sz="1600" b="1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C00000"/>
                          </a:solidFill>
                          <a:latin typeface="Calibri Light"/>
                          <a:cs typeface="Calibri Light"/>
                        </a:rPr>
                        <a:t>100%</a:t>
                      </a:r>
                      <a:endParaRPr sz="1600" b="1">
                        <a:solidFill>
                          <a:srgbClr val="C00000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 marL="0" marR="0" marT="8763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5B9BD4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7.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PROPORÇÃO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PESSOAS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COM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DIABETES,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COM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CONSULTA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HEMOGLOBINA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G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L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IC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AD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400" spc="-7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L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ICI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T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AD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400" spc="-7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M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T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R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E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solidFill>
                      <a:srgbClr val="C5DF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7630" marB="0"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5B9BD4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283095" y="2090166"/>
            <a:ext cx="11626215" cy="4408170"/>
            <a:chOff x="283095" y="2090166"/>
            <a:chExt cx="11626215" cy="4408170"/>
          </a:xfrm>
        </p:grpSpPr>
        <p:sp>
          <p:nvSpPr>
            <p:cNvPr id="7" name="object 7"/>
            <p:cNvSpPr/>
            <p:nvPr/>
          </p:nvSpPr>
          <p:spPr>
            <a:xfrm>
              <a:off x="8463914" y="5455157"/>
              <a:ext cx="1698625" cy="1036319"/>
            </a:xfrm>
            <a:custGeom>
              <a:avLst/>
              <a:gdLst/>
              <a:ahLst/>
              <a:cxnLst/>
              <a:rect l="l" t="t" r="r" b="b"/>
              <a:pathLst>
                <a:path w="1698625" h="1036320">
                  <a:moveTo>
                    <a:pt x="1698117" y="0"/>
                  </a:moveTo>
                  <a:lnTo>
                    <a:pt x="0" y="0"/>
                  </a:lnTo>
                  <a:lnTo>
                    <a:pt x="0" y="1036319"/>
                  </a:lnTo>
                  <a:lnTo>
                    <a:pt x="1698117" y="1036319"/>
                  </a:lnTo>
                  <a:lnTo>
                    <a:pt x="1698117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pPr marL="278130" marR="272415" algn="ctr">
                <a:lnSpc>
                  <a:spcPct val="100000"/>
                </a:lnSpc>
                <a:spcBef>
                  <a:spcPts val="130"/>
                </a:spcBef>
              </a:pPr>
              <a:r>
                <a:rPr lang="pt-BR" sz="1600" b="1" spc="-5" dirty="0">
                  <a:solidFill>
                    <a:srgbClr val="C00000"/>
                  </a:solidFill>
                  <a:latin typeface="Calibri Light"/>
                  <a:cs typeface="Calibri Light"/>
                </a:rPr>
                <a:t>PERCENTUAL </a:t>
              </a:r>
              <a:r>
                <a:rPr lang="pt-BR" sz="1600" b="1" spc="40" dirty="0">
                  <a:solidFill>
                    <a:srgbClr val="C00000"/>
                  </a:solidFill>
                  <a:latin typeface="Calibri Light"/>
                  <a:cs typeface="Calibri Light"/>
                </a:rPr>
                <a:t> </a:t>
              </a:r>
              <a:r>
                <a:rPr lang="pt-BR" sz="1600" b="1" spc="-5" dirty="0">
                  <a:solidFill>
                    <a:srgbClr val="C00000"/>
                  </a:solidFill>
                  <a:latin typeface="Calibri Light"/>
                  <a:cs typeface="Calibri Light"/>
                </a:rPr>
                <a:t>DE</a:t>
              </a:r>
              <a:r>
                <a:rPr lang="pt-BR" sz="1600" b="1" spc="-10" dirty="0">
                  <a:solidFill>
                    <a:srgbClr val="C00000"/>
                  </a:solidFill>
                  <a:latin typeface="Calibri Light"/>
                  <a:cs typeface="Calibri Light"/>
                </a:rPr>
                <a:t> ALCANCE</a:t>
              </a:r>
              <a:endParaRPr lang="pt-BR" sz="1600" b="1" dirty="0">
                <a:solidFill>
                  <a:srgbClr val="C00000"/>
                </a:solidFill>
                <a:latin typeface="Calibri Light"/>
                <a:cs typeface="Calibri Light"/>
              </a:endParaRPr>
            </a:p>
            <a:p>
              <a:pPr algn="ctr">
                <a:lnSpc>
                  <a:spcPct val="100000"/>
                </a:lnSpc>
                <a:spcBef>
                  <a:spcPts val="5"/>
                </a:spcBef>
              </a:pPr>
              <a:r>
                <a:rPr lang="pt-BR" sz="1600" b="1" spc="-5" dirty="0">
                  <a:solidFill>
                    <a:srgbClr val="C00000"/>
                  </a:solidFill>
                  <a:latin typeface="Calibri Light"/>
                  <a:cs typeface="Calibri Light"/>
                </a:rPr>
                <a:t>DE</a:t>
              </a:r>
              <a:r>
                <a:rPr lang="pt-BR" sz="1600" b="1" spc="-30" dirty="0">
                  <a:solidFill>
                    <a:srgbClr val="C00000"/>
                  </a:solidFill>
                  <a:latin typeface="Calibri Light"/>
                  <a:cs typeface="Calibri Light"/>
                </a:rPr>
                <a:t> </a:t>
              </a:r>
              <a:r>
                <a:rPr lang="pt-BR" sz="1600" b="1" spc="-10" dirty="0">
                  <a:solidFill>
                    <a:srgbClr val="C00000"/>
                  </a:solidFill>
                  <a:latin typeface="Calibri Light"/>
                  <a:cs typeface="Calibri Light"/>
                </a:rPr>
                <a:t>100%</a:t>
              </a:r>
              <a:endParaRPr lang="pt-BR" sz="1600" b="1" dirty="0">
                <a:solidFill>
                  <a:srgbClr val="C00000"/>
                </a:solidFill>
                <a:latin typeface="Calibri Light"/>
                <a:cs typeface="Calibri Light"/>
              </a:endParaRPr>
            </a:p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283095" y="2090166"/>
              <a:ext cx="11626215" cy="4408170"/>
            </a:xfrm>
            <a:custGeom>
              <a:avLst/>
              <a:gdLst/>
              <a:ahLst/>
              <a:cxnLst/>
              <a:rect l="l" t="t" r="r" b="b"/>
              <a:pathLst>
                <a:path w="11626215" h="4408170">
                  <a:moveTo>
                    <a:pt x="8180819" y="0"/>
                  </a:moveTo>
                  <a:lnTo>
                    <a:pt x="8180819" y="4407662"/>
                  </a:lnTo>
                </a:path>
                <a:path w="11626215" h="4408170">
                  <a:moveTo>
                    <a:pt x="9878936" y="0"/>
                  </a:moveTo>
                  <a:lnTo>
                    <a:pt x="9878936" y="4407662"/>
                  </a:lnTo>
                </a:path>
                <a:path w="11626215" h="4408170">
                  <a:moveTo>
                    <a:pt x="0" y="646430"/>
                  </a:moveTo>
                  <a:lnTo>
                    <a:pt x="11625821" y="646430"/>
                  </a:lnTo>
                </a:path>
                <a:path w="11626215" h="4408170">
                  <a:moveTo>
                    <a:pt x="0" y="3364992"/>
                  </a:moveTo>
                  <a:lnTo>
                    <a:pt x="6286106" y="3364992"/>
                  </a:lnTo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57564" y="5448807"/>
              <a:ext cx="1711325" cy="12700"/>
            </a:xfrm>
            <a:custGeom>
              <a:avLst/>
              <a:gdLst/>
              <a:ahLst/>
              <a:cxnLst/>
              <a:rect l="l" t="t" r="r" b="b"/>
              <a:pathLst>
                <a:path w="1711325" h="12700">
                  <a:moveTo>
                    <a:pt x="0" y="12699"/>
                  </a:moveTo>
                  <a:lnTo>
                    <a:pt x="1710816" y="12699"/>
                  </a:lnTo>
                  <a:lnTo>
                    <a:pt x="1710816" y="0"/>
                  </a:lnTo>
                  <a:lnTo>
                    <a:pt x="0" y="0"/>
                  </a:lnTo>
                  <a:lnTo>
                    <a:pt x="0" y="12699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3095" y="6491477"/>
              <a:ext cx="11626215" cy="0"/>
            </a:xfrm>
            <a:custGeom>
              <a:avLst/>
              <a:gdLst/>
              <a:ahLst/>
              <a:cxnLst/>
              <a:rect l="l" t="t" r="r" b="b"/>
              <a:pathLst>
                <a:path w="11626215">
                  <a:moveTo>
                    <a:pt x="0" y="0"/>
                  </a:moveTo>
                  <a:lnTo>
                    <a:pt x="11625821" y="0"/>
                  </a:lnTo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98170" y="6546672"/>
            <a:ext cx="741489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dirty="0">
                <a:solidFill>
                  <a:srgbClr val="FFFFFF"/>
                </a:solidFill>
                <a:latin typeface="Calibri Light"/>
                <a:cs typeface="Calibri Light"/>
              </a:rPr>
              <a:t>*</a:t>
            </a:r>
            <a:r>
              <a:rPr sz="14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 Light"/>
                <a:cs typeface="Calibri Light"/>
              </a:rPr>
              <a:t>As</a:t>
            </a:r>
            <a:r>
              <a:rPr sz="14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 Light"/>
                <a:cs typeface="Calibri Light"/>
              </a:rPr>
              <a:t>apurações</a:t>
            </a:r>
            <a:r>
              <a:rPr sz="140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 Light"/>
                <a:cs typeface="Calibri Light"/>
              </a:rPr>
              <a:t>para</a:t>
            </a:r>
            <a:r>
              <a:rPr sz="14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140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 Light"/>
                <a:cs typeface="Calibri Light"/>
              </a:rPr>
              <a:t>1º</a:t>
            </a:r>
            <a:r>
              <a:rPr sz="14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 Light"/>
                <a:cs typeface="Calibri Light"/>
              </a:rPr>
              <a:t>QD/22</a:t>
            </a:r>
            <a:r>
              <a:rPr sz="14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 Light"/>
                <a:cs typeface="Calibri Light"/>
              </a:rPr>
              <a:t>serão</a:t>
            </a:r>
            <a:r>
              <a:rPr sz="140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 Light"/>
                <a:cs typeface="Calibri Light"/>
              </a:rPr>
              <a:t>consideradas</a:t>
            </a:r>
            <a:r>
              <a:rPr sz="140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 Light"/>
                <a:cs typeface="Calibri Light"/>
              </a:rPr>
              <a:t>as</a:t>
            </a:r>
            <a:r>
              <a:rPr sz="1400" spc="-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 Light"/>
                <a:cs typeface="Calibri Light"/>
              </a:rPr>
              <a:t>avaliações</a:t>
            </a:r>
            <a:r>
              <a:rPr sz="140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 Light"/>
                <a:cs typeface="Calibri Light"/>
              </a:rPr>
              <a:t>do</a:t>
            </a:r>
            <a:r>
              <a:rPr sz="14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 Light"/>
                <a:cs typeface="Calibri Light"/>
              </a:rPr>
              <a:t>3º</a:t>
            </a:r>
            <a:r>
              <a:rPr sz="14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 Light"/>
                <a:cs typeface="Calibri Light"/>
              </a:rPr>
              <a:t>QD/21 e</a:t>
            </a:r>
            <a:r>
              <a:rPr sz="14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 Light"/>
                <a:cs typeface="Calibri Light"/>
              </a:rPr>
              <a:t>assim</a:t>
            </a:r>
            <a:r>
              <a:rPr sz="14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 Light"/>
                <a:cs typeface="Calibri Light"/>
              </a:rPr>
              <a:t>sucessivamente.</a:t>
            </a:r>
            <a:endParaRPr sz="1400">
              <a:latin typeface="Calibri Light"/>
              <a:cs typeface="Calibri Light"/>
            </a:endParaRPr>
          </a:p>
        </p:txBody>
      </p:sp>
      <p:pic>
        <p:nvPicPr>
          <p:cNvPr id="13" name="Espaço Reservado para Conteúdo 4" descr="Logotipo, nome da empresa&#10;&#10;Descrição gerada automaticamente">
            <a:extLst>
              <a:ext uri="{FF2B5EF4-FFF2-40B4-BE49-F238E27FC236}">
                <a16:creationId xmlns="" xmlns:a16="http://schemas.microsoft.com/office/drawing/2014/main" id="{D9C729AB-5339-422F-9AAB-6ED65EAA87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r="3812" b="-1"/>
          <a:stretch/>
        </p:blipFill>
        <p:spPr>
          <a:xfrm>
            <a:off x="10603102" y="43861"/>
            <a:ext cx="1261109" cy="1009924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304800"/>
            <a:ext cx="9905998" cy="38100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FFFF00"/>
                </a:solidFill>
              </a:rPr>
              <a:t>Analise de Indicador Sintético Final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289037"/>
              </p:ext>
            </p:extLst>
          </p:nvPr>
        </p:nvGraphicFramePr>
        <p:xfrm>
          <a:off x="1066801" y="1432549"/>
          <a:ext cx="10286998" cy="4892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9170"/>
                <a:gridCol w="768619"/>
                <a:gridCol w="2160113"/>
                <a:gridCol w="1102612"/>
                <a:gridCol w="877058"/>
                <a:gridCol w="830212"/>
                <a:gridCol w="926507"/>
                <a:gridCol w="988100"/>
                <a:gridCol w="926507"/>
                <a:gridCol w="988100"/>
              </a:tblGrid>
              <a:tr h="4992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UF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IBGE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MUNICIPIO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Quantidade ESF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ISF Q1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RECURSO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ISF Q2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RECURSO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ISF Q3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RECURSO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2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220271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COCAL DE TELHA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5,05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50,5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6,71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67,1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8,68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99,2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12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220260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CASTELO DO PIAUÍ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6,77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67,7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8,39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83,9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8,63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12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221065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SIGEFREDO PACHECO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1,07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10,7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2,49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24,9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3,09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88,7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12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220105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ASSUNÇÃO DO PIAUÍ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2,79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27,9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4,01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40,01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4,12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82,5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12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220527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JATOBÁ DO PIAUÍ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2,83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28,3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4,38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43,8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6,87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993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220695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NOVO SANTO ANTÔNIO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6,17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61,7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7,74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77,4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7,39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12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220990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SÃO JOÃO DA SERRA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3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6,12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61,2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8,23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82,3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7,95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12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220177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BOA HORA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4,87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48,7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7,5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9,56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97,6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12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220205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CABECEIRAS DO PIAUÍ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5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3,84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38,4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6,76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67,6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6,6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98,5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993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220675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NOSSA SENHORA DE NAZARÉ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2,67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26,7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4,7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47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4,19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92,2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12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220551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JUAZEIRO DO PIAUÍ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5,31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53,1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7,44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74,4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7,04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12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220220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CAMPO MAIOR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4,91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49,1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6,46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64,6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7,52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99,7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993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221040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SÃO MIGUEL DO TAPUIO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4,92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49,2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7,81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78,1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8,07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97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12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220202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BURITI DOS MONTES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3,56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35,6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6,83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68,3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6,86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97,5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12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220194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BOQUEIRÃO DO PIAUÍ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4,33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43,3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6,36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63,6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8,08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98,3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3400" y="881603"/>
            <a:ext cx="139874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TD CARNAUBAI</a:t>
            </a:r>
            <a:r>
              <a:rPr lang="pt-BR" altLang="pt-BR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5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304800"/>
            <a:ext cx="9905998" cy="38100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FFFF00"/>
                </a:solidFill>
              </a:rPr>
              <a:t>Analise de Indicador Sintético Final</a:t>
            </a:r>
            <a:endParaRPr lang="pt-B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3400" y="881603"/>
            <a:ext cx="139874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TD ENTRE</a:t>
            </a:r>
            <a:r>
              <a:rPr kumimoji="0" lang="pt-BR" altLang="pt-BR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RIOS</a:t>
            </a: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212546"/>
              </p:ext>
            </p:extLst>
          </p:nvPr>
        </p:nvGraphicFramePr>
        <p:xfrm>
          <a:off x="838200" y="1676398"/>
          <a:ext cx="10286996" cy="4267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7233"/>
                <a:gridCol w="763595"/>
                <a:gridCol w="2282169"/>
                <a:gridCol w="1243644"/>
                <a:gridCol w="698095"/>
                <a:gridCol w="920452"/>
                <a:gridCol w="920452"/>
                <a:gridCol w="920452"/>
                <a:gridCol w="920452"/>
                <a:gridCol w="920452"/>
              </a:tblGrid>
              <a:tr h="449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UF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IBGE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MUNICÍPIO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QUANTIDADE ESF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ISF Q1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RECURSO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ISF Q2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RECURSO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ISF Q3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RECURSO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</a:tr>
              <a:tr h="224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220040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ALTOS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19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2,13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21,3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4,23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42,3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4,94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94,0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b"/>
                </a:tc>
              </a:tr>
              <a:tr h="224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220020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ÁGUA BRANCA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4,96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49,6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7,60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76,0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8,29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99,2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b"/>
                </a:tc>
              </a:tr>
              <a:tr h="224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220710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OLHO D'ÁGUA DO PIAUÍ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1,66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16,6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4,03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40,3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5,66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95,6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b"/>
                </a:tc>
              </a:tr>
              <a:tr h="224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220630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MIGUEL LEÃO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5,74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57,4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8,90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89,0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9,02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100,0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b"/>
                </a:tc>
              </a:tr>
              <a:tr h="224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220060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ANGICAL DO PIAUÍ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4,06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40,6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6,69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66,9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6,99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96,7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b"/>
                </a:tc>
              </a:tr>
              <a:tr h="224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220555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LAGOA ALEGRE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3,78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37,8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4,57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45,7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4,12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88,3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b"/>
                </a:tc>
              </a:tr>
              <a:tr h="224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220779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PAU D'ARCO DO PIAUÍ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3,22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32,2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4,92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49,2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5,04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96,7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b"/>
                </a:tc>
              </a:tr>
              <a:tr h="224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220554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LAGOINHA DO PIAUÍ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0,07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4,94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49,4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5,63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90,6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b"/>
                </a:tc>
              </a:tr>
              <a:tr h="224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220620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MIGUEL ALVES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2,98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29,8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5,87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58,7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7,46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96,2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b"/>
                </a:tc>
              </a:tr>
              <a:tr h="224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220030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ALTO LONGÁ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8,46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84,6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9,65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96,5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9,78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100,0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b"/>
                </a:tc>
              </a:tr>
              <a:tr h="224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220140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BARRO DURO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3,13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31,3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6,26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62,6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7,13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93,5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b"/>
                </a:tc>
              </a:tr>
              <a:tr h="224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220160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BENEDITINOS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5,55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55,5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7,93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79,3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7,61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100,0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b"/>
                </a:tc>
              </a:tr>
              <a:tr h="224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220672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NAZÁRIA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3,30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33,0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4,37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43,7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4,14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90,3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b"/>
                </a:tc>
              </a:tr>
              <a:tr h="449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220775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PASSAGEM FRANCA DO PIAUÍ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2,74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27,4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5,28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52,8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5,92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93,2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b"/>
                </a:tc>
              </a:tr>
              <a:tr h="224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220010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AGRICOLÂNDIA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4,56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45,6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6,47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64,7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7,79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100,0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b"/>
                </a:tc>
              </a:tr>
              <a:tr h="224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PI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221110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UNIÃO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14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2,68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26,8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4,74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47,4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6,51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95,5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3" marR="64343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78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304800"/>
            <a:ext cx="9905998" cy="38100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FFFF00"/>
                </a:solidFill>
              </a:rPr>
              <a:t>Analise de Indicador Sintético Final</a:t>
            </a:r>
            <a:endParaRPr lang="pt-B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3400" y="881603"/>
            <a:ext cx="139874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TD ENTRE</a:t>
            </a:r>
            <a:r>
              <a:rPr kumimoji="0" lang="pt-BR" altLang="pt-BR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RIOS</a:t>
            </a: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741465"/>
              </p:ext>
            </p:extLst>
          </p:nvPr>
        </p:nvGraphicFramePr>
        <p:xfrm>
          <a:off x="762001" y="1447803"/>
          <a:ext cx="10668001" cy="4830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3056"/>
                <a:gridCol w="791878"/>
                <a:gridCol w="2366695"/>
                <a:gridCol w="1289706"/>
                <a:gridCol w="723951"/>
                <a:gridCol w="954543"/>
                <a:gridCol w="954543"/>
                <a:gridCol w="954543"/>
                <a:gridCol w="954543"/>
                <a:gridCol w="954543"/>
              </a:tblGrid>
              <a:tr h="496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UF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IBGE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MUNICÍPIO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QUANTIDADE ESF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ISF Q1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RECURSO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ISF Q2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RECURSO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ISF Q3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RECURSO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5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PI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220050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AMARANTE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9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5,34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53,4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7,16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71,6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7,63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98,8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4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220273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COIVARAS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3,29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32,9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5,17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51,7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7,05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96,3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4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220750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PALMEIRAIS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1,95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19,5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4,73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47,3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6,35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95,5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4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220640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MONSENHOR GIL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3,95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39,5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5,57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55,7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6,95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100,0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4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220325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CURRALINHOS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4,55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45,5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7,31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73,1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7,51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100,0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4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221100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TERESINA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260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3,45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34,5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4,85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48,5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5,27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91,2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4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221050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SÃO PEDRO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7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5,31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53,1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5,8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58,0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6,15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92,7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4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220550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JOSÉ DE FREITAS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19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3,14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31,4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6,54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65,4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8,09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98,8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4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220880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REGENERAÇÃO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4,66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46,6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7,05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70,5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7,15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92,6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4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220558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LAGOA DO PIAUÍ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4,80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48,0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6,95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69,5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6,78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93,3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4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220525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JARDIM DO MULATO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4,43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44,3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6,61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66,1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7,21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90,8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4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220460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HUGO NAPOLEÃO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2,53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25,3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5,39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53,9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4,16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87,5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97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220945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SANTO ANTÔNIO DOS MILAGRES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0,73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7,3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2,12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21,2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4,06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80,0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97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220980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SÃO GONÇALO DO PIAUÍ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1,93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19,3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4,60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46,0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3,11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82,5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4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220330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DEMERVAL LOBÃO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6,01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60,1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8,33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83,3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8,98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99,7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86000" y="26447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6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6"/>
          <p:cNvGrpSpPr/>
          <p:nvPr/>
        </p:nvGrpSpPr>
        <p:grpSpPr>
          <a:xfrm>
            <a:off x="617518" y="717798"/>
            <a:ext cx="5804807" cy="5471885"/>
            <a:chOff x="581892" y="551543"/>
            <a:chExt cx="5804807" cy="5471885"/>
          </a:xfrm>
        </p:grpSpPr>
        <p:pic>
          <p:nvPicPr>
            <p:cNvPr id="2050" name="Picture 2" descr="C:\Users\laudecysoares\Pictures\Base Infogr.gif"/>
            <p:cNvPicPr>
              <a:picLocks noChangeAspect="1" noChangeArrowheads="1"/>
            </p:cNvPicPr>
            <p:nvPr/>
          </p:nvPicPr>
          <p:blipFill>
            <a:blip r:embed="rId2" cstate="print"/>
            <a:srcRect l="1028"/>
            <a:stretch>
              <a:fillRect/>
            </a:stretch>
          </p:blipFill>
          <p:spPr bwMode="auto">
            <a:xfrm>
              <a:off x="638630" y="551543"/>
              <a:ext cx="5748069" cy="5471885"/>
            </a:xfrm>
            <a:prstGeom prst="rect">
              <a:avLst/>
            </a:prstGeom>
            <a:noFill/>
          </p:spPr>
        </p:pic>
        <p:sp>
          <p:nvSpPr>
            <p:cNvPr id="16" name="Elipse 15"/>
            <p:cNvSpPr/>
            <p:nvPr/>
          </p:nvSpPr>
          <p:spPr>
            <a:xfrm>
              <a:off x="581892" y="2018805"/>
              <a:ext cx="3609108" cy="2755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Retângulo de cantos arredondados 6"/>
          <p:cNvSpPr/>
          <p:nvPr/>
        </p:nvSpPr>
        <p:spPr>
          <a:xfrm>
            <a:off x="7318237" y="3012560"/>
            <a:ext cx="4438334" cy="8231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spc="-10" dirty="0">
                <a:solidFill>
                  <a:schemeClr val="tx1"/>
                </a:solidFill>
                <a:cs typeface="Calibri"/>
              </a:rPr>
              <a:t>Proporção </a:t>
            </a:r>
            <a:r>
              <a:rPr lang="pt-BR" sz="1600" dirty="0">
                <a:solidFill>
                  <a:schemeClr val="tx1"/>
                </a:solidFill>
                <a:cs typeface="Calibri"/>
              </a:rPr>
              <a:t>de </a:t>
            </a:r>
            <a:r>
              <a:rPr lang="pt-BR" sz="1600" spc="-5" dirty="0">
                <a:solidFill>
                  <a:schemeClr val="tx1"/>
                </a:solidFill>
                <a:cs typeface="Calibri"/>
              </a:rPr>
              <a:t>pessoas </a:t>
            </a:r>
            <a:r>
              <a:rPr lang="pt-BR" sz="1600" spc="-10" dirty="0">
                <a:solidFill>
                  <a:schemeClr val="tx1"/>
                </a:solidFill>
                <a:cs typeface="Calibri"/>
              </a:rPr>
              <a:t>cadastradas </a:t>
            </a:r>
            <a:r>
              <a:rPr lang="pt-BR" sz="1600" dirty="0">
                <a:solidFill>
                  <a:schemeClr val="tx1"/>
                </a:solidFill>
                <a:cs typeface="Calibri"/>
              </a:rPr>
              <a:t>e </a:t>
            </a:r>
            <a:r>
              <a:rPr lang="pt-BR" sz="1600" spc="-5" dirty="0">
                <a:solidFill>
                  <a:schemeClr val="tx1"/>
                </a:solidFill>
                <a:cs typeface="Calibri"/>
              </a:rPr>
              <a:t>que </a:t>
            </a:r>
            <a:r>
              <a:rPr lang="pt-BR" sz="1600" spc="-10" dirty="0">
                <a:solidFill>
                  <a:schemeClr val="tx1"/>
                </a:solidFill>
                <a:cs typeface="Calibri"/>
              </a:rPr>
              <a:t>recebam: </a:t>
            </a:r>
            <a:r>
              <a:rPr lang="pt-BR" sz="1600" spc="-5" dirty="0">
                <a:solidFill>
                  <a:schemeClr val="tx1"/>
                </a:solidFill>
                <a:cs typeface="Calibri"/>
              </a:rPr>
              <a:t>PBF, BPC </a:t>
            </a:r>
            <a:r>
              <a:rPr lang="pt-BR" sz="1600" spc="5" dirty="0">
                <a:solidFill>
                  <a:schemeClr val="tx1"/>
                </a:solidFill>
                <a:cs typeface="Calibri"/>
              </a:rPr>
              <a:t>ou </a:t>
            </a:r>
            <a:r>
              <a:rPr lang="pt-BR" sz="1600" spc="-5" dirty="0">
                <a:solidFill>
                  <a:schemeClr val="tx1"/>
                </a:solidFill>
                <a:cs typeface="Calibri"/>
              </a:rPr>
              <a:t>benefício previdenciário </a:t>
            </a:r>
            <a:r>
              <a:rPr lang="pt-BR" sz="1600" dirty="0">
                <a:solidFill>
                  <a:schemeClr val="tx1"/>
                </a:solidFill>
                <a:cs typeface="Calibri"/>
              </a:rPr>
              <a:t>no </a:t>
            </a:r>
            <a:r>
              <a:rPr lang="pt-BR" sz="1600" spc="-5" dirty="0">
                <a:solidFill>
                  <a:schemeClr val="tx1"/>
                </a:solidFill>
                <a:cs typeface="Calibri"/>
              </a:rPr>
              <a:t>valor máximo </a:t>
            </a:r>
            <a:r>
              <a:rPr lang="pt-BR" sz="1600" dirty="0">
                <a:solidFill>
                  <a:schemeClr val="tx1"/>
                </a:solidFill>
                <a:cs typeface="Calibri"/>
              </a:rPr>
              <a:t>de 2 </a:t>
            </a:r>
            <a:r>
              <a:rPr lang="pt-BR" sz="1600" spc="-5" dirty="0">
                <a:solidFill>
                  <a:schemeClr val="tx1"/>
                </a:solidFill>
                <a:cs typeface="Calibri"/>
              </a:rPr>
              <a:t>salários-mínimos;</a:t>
            </a:r>
            <a:endParaRPr lang="pt-BR" sz="16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6994565" y="1607976"/>
            <a:ext cx="4726380" cy="8312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/>
                </a:solidFill>
              </a:rPr>
              <a:t>Calculado com base no nº de pessoas cadastradas sob responsabilidade das equipes de Saúde da Família (</a:t>
            </a:r>
            <a:r>
              <a:rPr lang="pt-BR" sz="1600" dirty="0" err="1">
                <a:solidFill>
                  <a:schemeClr val="tx1"/>
                </a:solidFill>
              </a:rPr>
              <a:t>eSF</a:t>
            </a:r>
            <a:r>
              <a:rPr lang="pt-BR" sz="1600" dirty="0">
                <a:solidFill>
                  <a:schemeClr val="tx1"/>
                </a:solidFill>
              </a:rPr>
              <a:t>) ou equipes de Atenção Primária (</a:t>
            </a:r>
            <a:r>
              <a:rPr lang="pt-BR" sz="1600" dirty="0" err="1">
                <a:solidFill>
                  <a:schemeClr val="tx1"/>
                </a:solidFill>
              </a:rPr>
              <a:t>eAP</a:t>
            </a:r>
            <a:r>
              <a:rPr lang="pt-BR" sz="1600" dirty="0">
                <a:solidFill>
                  <a:schemeClr val="tx1"/>
                </a:solidFill>
              </a:rPr>
              <a:t>);</a:t>
            </a:r>
            <a:endParaRPr lang="pt-BR" sz="16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925784" y="5581403"/>
            <a:ext cx="5747660" cy="6242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spc="-5" dirty="0">
                <a:solidFill>
                  <a:schemeClr val="tx1"/>
                </a:solidFill>
                <a:cs typeface="Calibri"/>
              </a:rPr>
              <a:t>Classificação dos municípios </a:t>
            </a:r>
            <a:r>
              <a:rPr lang="pt-BR" sz="1600" dirty="0">
                <a:solidFill>
                  <a:schemeClr val="tx1"/>
                </a:solidFill>
                <a:cs typeface="Calibri"/>
              </a:rPr>
              <a:t>de </a:t>
            </a:r>
            <a:r>
              <a:rPr lang="pt-BR" sz="1600" spc="-10" dirty="0">
                <a:solidFill>
                  <a:schemeClr val="tx1"/>
                </a:solidFill>
                <a:cs typeface="Calibri"/>
              </a:rPr>
              <a:t>acordo com </a:t>
            </a:r>
            <a:r>
              <a:rPr lang="pt-BR" sz="1600" dirty="0">
                <a:solidFill>
                  <a:schemeClr val="tx1"/>
                </a:solidFill>
                <a:cs typeface="Calibri"/>
              </a:rPr>
              <a:t>a </a:t>
            </a:r>
            <a:r>
              <a:rPr lang="pt-BR" sz="1600" spc="-5" dirty="0">
                <a:solidFill>
                  <a:schemeClr val="tx1"/>
                </a:solidFill>
                <a:cs typeface="Calibri"/>
              </a:rPr>
              <a:t>tipologia rural-urbana definida  pelo IBGE.</a:t>
            </a:r>
            <a:endParaRPr lang="pt-BR" sz="1600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2055" name="Picture 7" descr="C:\Users\laudecysoares\Pictures\esus_ab-1024x405.png"/>
          <p:cNvPicPr>
            <a:picLocks noChangeAspect="1" noChangeArrowheads="1"/>
          </p:cNvPicPr>
          <p:nvPr/>
        </p:nvPicPr>
        <p:blipFill>
          <a:blip r:embed="rId3" cstate="print"/>
          <a:srcRect l="61733" r="6020" b="32040"/>
          <a:stretch>
            <a:fillRect/>
          </a:stretch>
        </p:blipFill>
        <p:spPr bwMode="auto">
          <a:xfrm>
            <a:off x="6191730" y="1793174"/>
            <a:ext cx="626785" cy="522515"/>
          </a:xfrm>
          <a:prstGeom prst="rect">
            <a:avLst/>
          </a:prstGeom>
          <a:noFill/>
        </p:spPr>
      </p:pic>
      <p:pic>
        <p:nvPicPr>
          <p:cNvPr id="1026" name="Picture 2" descr="C:\Users\laudecysoares\Pictures\previne_brasil_financiamento.jpg"/>
          <p:cNvPicPr>
            <a:picLocks noChangeAspect="1" noChangeArrowheads="1"/>
          </p:cNvPicPr>
          <p:nvPr/>
        </p:nvPicPr>
        <p:blipFill>
          <a:blip r:embed="rId4" cstate="print"/>
          <a:srcRect l="15585" t="28502" r="13921" b="27972"/>
          <a:stretch>
            <a:fillRect/>
          </a:stretch>
        </p:blipFill>
        <p:spPr bwMode="auto">
          <a:xfrm>
            <a:off x="5177641" y="593768"/>
            <a:ext cx="1704060" cy="593766"/>
          </a:xfrm>
          <a:prstGeom prst="rect">
            <a:avLst/>
          </a:prstGeom>
          <a:noFill/>
        </p:spPr>
      </p:pic>
      <p:sp>
        <p:nvSpPr>
          <p:cNvPr id="19" name="Retângulo 18"/>
          <p:cNvSpPr/>
          <p:nvPr/>
        </p:nvSpPr>
        <p:spPr>
          <a:xfrm>
            <a:off x="7063894" y="1284906"/>
            <a:ext cx="2481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pt-BR" b="1" spc="-10" dirty="0">
                <a:cs typeface="Calibri"/>
              </a:rPr>
              <a:t>População</a:t>
            </a:r>
            <a:r>
              <a:rPr lang="pt-BR" b="1" spc="-25" dirty="0">
                <a:cs typeface="Calibri"/>
              </a:rPr>
              <a:t> </a:t>
            </a:r>
            <a:r>
              <a:rPr lang="pt-BR" b="1" spc="-15" dirty="0">
                <a:cs typeface="Calibri"/>
              </a:rPr>
              <a:t>cadastrada</a:t>
            </a:r>
            <a:endParaRPr lang="pt-BR" dirty="0">
              <a:cs typeface="Calibri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7349002" y="2638692"/>
            <a:ext cx="3479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5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pt-BR" b="1" spc="-10" dirty="0">
                <a:cs typeface="Calibri"/>
              </a:rPr>
              <a:t>Vulnerabilidade</a:t>
            </a:r>
            <a:r>
              <a:rPr lang="pt-BR" b="1" spc="-30" dirty="0">
                <a:cs typeface="Calibri"/>
              </a:rPr>
              <a:t> </a:t>
            </a:r>
            <a:r>
              <a:rPr lang="pt-BR" b="1" spc="-5" dirty="0">
                <a:cs typeface="Calibri"/>
              </a:rPr>
              <a:t>socioeconômica</a:t>
            </a:r>
            <a:endParaRPr lang="pt-BR" dirty="0">
              <a:cs typeface="Calibri"/>
            </a:endParaRPr>
          </a:p>
        </p:txBody>
      </p:sp>
      <p:pic>
        <p:nvPicPr>
          <p:cNvPr id="1027" name="Picture 3" descr="C:\Users\laudecysoares\Pictures\1200px-Logo_Bolsa_Familia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406" y="3004456"/>
            <a:ext cx="720888" cy="665019"/>
          </a:xfrm>
          <a:prstGeom prst="rect">
            <a:avLst/>
          </a:prstGeom>
          <a:noFill/>
        </p:spPr>
      </p:pic>
      <p:sp>
        <p:nvSpPr>
          <p:cNvPr id="8" name="Retângulo de cantos arredondados 7"/>
          <p:cNvSpPr/>
          <p:nvPr/>
        </p:nvSpPr>
        <p:spPr>
          <a:xfrm>
            <a:off x="653144" y="2956953"/>
            <a:ext cx="3954482" cy="9027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spc="-4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CAPITAÇÃO</a:t>
            </a:r>
            <a:endParaRPr lang="pt-BR" sz="2400" b="1" spc="-4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b="1"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CRITÉRIOS 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pt-BR" sz="2000" b="1" spc="1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b="1" spc="-1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PONDERAÇÃO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2054" name="Picture 6" descr="C:\Users\laudecysoares\Pictures\gerent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0816" y="3947028"/>
            <a:ext cx="764464" cy="725260"/>
          </a:xfrm>
          <a:prstGeom prst="rect">
            <a:avLst/>
          </a:prstGeom>
          <a:noFill/>
        </p:spPr>
      </p:pic>
      <p:sp>
        <p:nvSpPr>
          <p:cNvPr id="22" name="Retângulo 21"/>
          <p:cNvSpPr/>
          <p:nvPr/>
        </p:nvSpPr>
        <p:spPr>
          <a:xfrm>
            <a:off x="7107686" y="4051856"/>
            <a:ext cx="2156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5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pt-BR" b="1" spc="-10" dirty="0">
                <a:cs typeface="Calibri"/>
              </a:rPr>
              <a:t>Perfil</a:t>
            </a:r>
            <a:r>
              <a:rPr lang="pt-BR" b="1" spc="-15" dirty="0">
                <a:cs typeface="Calibri"/>
              </a:rPr>
              <a:t> </a:t>
            </a:r>
            <a:r>
              <a:rPr lang="pt-BR" b="1" spc="-10" dirty="0">
                <a:cs typeface="Calibri"/>
              </a:rPr>
              <a:t>demográfico</a:t>
            </a:r>
            <a:endParaRPr lang="pt-BR" dirty="0">
              <a:cs typeface="Calibri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7065818" y="4400655"/>
            <a:ext cx="4667003" cy="6226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spc="-15" dirty="0">
                <a:solidFill>
                  <a:schemeClr val="tx1"/>
                </a:solidFill>
                <a:cs typeface="Calibri"/>
              </a:rPr>
              <a:t>Faixas </a:t>
            </a:r>
            <a:r>
              <a:rPr lang="pt-BR" sz="1600" spc="-10" dirty="0">
                <a:solidFill>
                  <a:schemeClr val="tx1"/>
                </a:solidFill>
                <a:cs typeface="Calibri"/>
              </a:rPr>
              <a:t>etárias com </a:t>
            </a:r>
            <a:r>
              <a:rPr lang="pt-BR" sz="1600" spc="-5" dirty="0">
                <a:solidFill>
                  <a:schemeClr val="tx1"/>
                </a:solidFill>
                <a:cs typeface="Calibri"/>
              </a:rPr>
              <a:t>maiores necessidades </a:t>
            </a:r>
            <a:r>
              <a:rPr lang="pt-BR" sz="1600" dirty="0">
                <a:solidFill>
                  <a:schemeClr val="tx1"/>
                </a:solidFill>
                <a:cs typeface="Calibri"/>
              </a:rPr>
              <a:t>e </a:t>
            </a:r>
            <a:r>
              <a:rPr lang="pt-BR" sz="1600" spc="-15" dirty="0">
                <a:solidFill>
                  <a:schemeClr val="tx1"/>
                </a:solidFill>
                <a:cs typeface="Calibri"/>
              </a:rPr>
              <a:t>gastos </a:t>
            </a:r>
            <a:r>
              <a:rPr lang="pt-BR" sz="1600" dirty="0">
                <a:solidFill>
                  <a:schemeClr val="tx1"/>
                </a:solidFill>
                <a:cs typeface="Calibri"/>
              </a:rPr>
              <a:t>de saúde - </a:t>
            </a:r>
            <a:r>
              <a:rPr lang="pt-BR" sz="1600" spc="-5" dirty="0">
                <a:solidFill>
                  <a:schemeClr val="tx1"/>
                </a:solidFill>
                <a:cs typeface="Calibri"/>
              </a:rPr>
              <a:t>população </a:t>
            </a:r>
            <a:r>
              <a:rPr lang="pt-BR" sz="1600" spc="-10" dirty="0">
                <a:solidFill>
                  <a:schemeClr val="tx1"/>
                </a:solidFill>
                <a:cs typeface="Calibri"/>
              </a:rPr>
              <a:t>cadastrada </a:t>
            </a:r>
            <a:r>
              <a:rPr lang="pt-BR" sz="1600" dirty="0">
                <a:solidFill>
                  <a:schemeClr val="tx1"/>
                </a:solidFill>
                <a:cs typeface="Calibri"/>
              </a:rPr>
              <a:t>nas </a:t>
            </a:r>
            <a:r>
              <a:rPr lang="pt-BR" sz="1600" spc="-5" dirty="0">
                <a:solidFill>
                  <a:schemeClr val="tx1"/>
                </a:solidFill>
                <a:cs typeface="Calibri"/>
              </a:rPr>
              <a:t>ESF: &lt; </a:t>
            </a:r>
            <a:r>
              <a:rPr lang="pt-BR" sz="1600" dirty="0">
                <a:solidFill>
                  <a:schemeClr val="tx1"/>
                </a:solidFill>
                <a:cs typeface="Calibri"/>
              </a:rPr>
              <a:t>5 e &gt; 65;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5883539" y="5251263"/>
            <a:ext cx="2633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5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pt-BR" b="1" spc="-5" dirty="0">
                <a:cs typeface="Calibri"/>
              </a:rPr>
              <a:t>Classificação</a:t>
            </a:r>
            <a:r>
              <a:rPr lang="pt-BR" b="1" spc="-25" dirty="0">
                <a:cs typeface="Calibri"/>
              </a:rPr>
              <a:t> </a:t>
            </a:r>
            <a:r>
              <a:rPr lang="pt-BR" b="1" spc="-15" dirty="0">
                <a:cs typeface="Calibri"/>
              </a:rPr>
              <a:t>geográfica</a:t>
            </a:r>
            <a:endParaRPr lang="pt-BR" dirty="0">
              <a:cs typeface="Calibri"/>
            </a:endParaRPr>
          </a:p>
        </p:txBody>
      </p:sp>
      <p:pic>
        <p:nvPicPr>
          <p:cNvPr id="1028" name="Picture 4" descr="C:\Users\laudecysoares\Pictures\idoso e crianç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37895" y="4239492"/>
            <a:ext cx="918359" cy="798182"/>
          </a:xfrm>
          <a:prstGeom prst="rect">
            <a:avLst/>
          </a:prstGeom>
          <a:noFill/>
        </p:spPr>
      </p:pic>
      <p:pic>
        <p:nvPicPr>
          <p:cNvPr id="1029" name="Picture 5" descr="C:\Users\laudecysoares\Pictures\d7555634d853d2a797f48fb6bf7e684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4273" y="5486398"/>
            <a:ext cx="705097" cy="706581"/>
          </a:xfrm>
          <a:prstGeom prst="rect">
            <a:avLst/>
          </a:prstGeom>
          <a:noFill/>
        </p:spPr>
      </p:pic>
      <p:pic>
        <p:nvPicPr>
          <p:cNvPr id="21" name="Espaço Reservado para Conteúdo 4" descr="Logotipo, nome da empresa&#10;&#10;Descrição gerada automaticamente">
            <a:extLst>
              <a:ext uri="{FF2B5EF4-FFF2-40B4-BE49-F238E27FC236}">
                <a16:creationId xmlns="" xmlns:a16="http://schemas.microsoft.com/office/drawing/2014/main" id="{5F560190-30F6-4F73-AE90-8B688229574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r="3812" b="-1"/>
          <a:stretch/>
        </p:blipFill>
        <p:spPr>
          <a:xfrm>
            <a:off x="10668000" y="152400"/>
            <a:ext cx="1261109" cy="1009924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0116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9" grpId="0"/>
      <p:bldP spid="20" grpId="0"/>
      <p:bldP spid="8" grpId="0"/>
      <p:bldP spid="22" grpId="0"/>
      <p:bldP spid="10" grpId="0" animBg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42AE23E0-C78C-4C74-BD39-8FA0FD7B5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76200"/>
            <a:ext cx="7460995" cy="1107996"/>
          </a:xfrm>
        </p:spPr>
        <p:txBody>
          <a:bodyPr/>
          <a:lstStyle/>
          <a:p>
            <a:pPr algn="ctr"/>
            <a:r>
              <a:rPr lang="pt-BR" dirty="0">
                <a:solidFill>
                  <a:srgbClr val="FFFF00"/>
                </a:solidFill>
              </a:rPr>
              <a:t>DESAFIOS PARA O ALCANCE DOS INDICADORES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9CFA6DFE-858D-4EB1-BCE2-52550824C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734073"/>
            <a:ext cx="5303520" cy="6447919"/>
          </a:xfrm>
        </p:spPr>
        <p:txBody>
          <a:bodyPr/>
          <a:lstStyle/>
          <a:p>
            <a:pPr algn="ctr"/>
            <a:endParaRPr lang="x-none" b="1" dirty="0">
              <a:solidFill>
                <a:schemeClr val="bg1"/>
              </a:solidFill>
            </a:endParaRPr>
          </a:p>
          <a:p>
            <a:pPr algn="ctr"/>
            <a:endParaRPr lang="x-none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b="1" dirty="0">
                <a:solidFill>
                  <a:schemeClr val="tx1"/>
                </a:solidFill>
              </a:rPr>
              <a:t>Capitação Ponderada</a:t>
            </a:r>
          </a:p>
          <a:p>
            <a:endParaRPr lang="pt-BR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/>
                </a:solidFill>
              </a:rPr>
              <a:t>O denominador dos indicadores e calculado com base na população cadastrada;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/>
                </a:solidFill>
              </a:rPr>
              <a:t>Para que o indicador seja contabilizado a pessoa deve esta cadastrada corretamente e vinculada uma equipe;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/>
                </a:solidFill>
              </a:rPr>
              <a:t>Atualização constante do cadastro;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/>
                </a:solidFill>
              </a:rPr>
              <a:t>Atualização da versão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5D12ADC2-2E0E-47B8-A512-464EC785918B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278880" y="-53875"/>
            <a:ext cx="5303520" cy="6863417"/>
          </a:xfrm>
        </p:spPr>
        <p:txBody>
          <a:bodyPr/>
          <a:lstStyle/>
          <a:p>
            <a:pPr algn="ctr"/>
            <a:endParaRPr lang="x-none" b="1" dirty="0">
              <a:solidFill>
                <a:schemeClr val="bg1"/>
              </a:solidFill>
            </a:endParaRPr>
          </a:p>
          <a:p>
            <a:pPr algn="ctr"/>
            <a:endParaRPr lang="x-none" b="1" dirty="0">
              <a:solidFill>
                <a:schemeClr val="bg1"/>
              </a:solidFill>
            </a:endParaRPr>
          </a:p>
          <a:p>
            <a:pPr algn="ctr"/>
            <a:endParaRPr lang="x-none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b="1" dirty="0">
                <a:solidFill>
                  <a:schemeClr val="tx1"/>
                </a:solidFill>
              </a:rPr>
              <a:t>N</a:t>
            </a:r>
            <a:r>
              <a:rPr lang="x-none" b="1" dirty="0" err="1">
                <a:solidFill>
                  <a:schemeClr val="tx1"/>
                </a:solidFill>
              </a:rPr>
              <a:t>ão</a:t>
            </a:r>
            <a:r>
              <a:rPr lang="x-none" b="1" dirty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Informatização das UBS</a:t>
            </a:r>
          </a:p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/>
                </a:solidFill>
              </a:rPr>
              <a:t>Atraso no envio de informação 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/>
                </a:solidFill>
              </a:rPr>
              <a:t>Perda de informação 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/>
                </a:solidFill>
              </a:rPr>
              <a:t>Perda de recurso financeiro;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/>
                </a:solidFill>
              </a:rPr>
              <a:t>Informações divergentes;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x-none" b="1" dirty="0" err="1">
                <a:solidFill>
                  <a:schemeClr val="tx1"/>
                </a:solidFill>
              </a:rPr>
              <a:t>Necessario</a:t>
            </a:r>
            <a:r>
              <a:rPr lang="x-none" b="1" dirty="0">
                <a:solidFill>
                  <a:schemeClr val="tx1"/>
                </a:solidFill>
              </a:rPr>
              <a:t> c</a:t>
            </a:r>
            <a:r>
              <a:rPr lang="pt-BR" b="1" dirty="0" err="1">
                <a:solidFill>
                  <a:schemeClr val="tx1"/>
                </a:solidFill>
              </a:rPr>
              <a:t>umprimento</a:t>
            </a:r>
            <a:r>
              <a:rPr lang="pt-BR" b="1" dirty="0">
                <a:solidFill>
                  <a:schemeClr val="tx1"/>
                </a:solidFill>
              </a:rPr>
              <a:t> dos param</a:t>
            </a:r>
            <a:r>
              <a:rPr lang="x-none" b="1" dirty="0">
                <a:solidFill>
                  <a:schemeClr val="tx1"/>
                </a:solidFill>
              </a:rPr>
              <a:t>Ê</a:t>
            </a:r>
            <a:r>
              <a:rPr lang="pt-BR" b="1" dirty="0" err="1">
                <a:solidFill>
                  <a:schemeClr val="tx1"/>
                </a:solidFill>
              </a:rPr>
              <a:t>tros</a:t>
            </a:r>
            <a:r>
              <a:rPr lang="pt-BR" b="1" dirty="0">
                <a:solidFill>
                  <a:schemeClr val="tx1"/>
                </a:solidFill>
              </a:rPr>
              <a:t> mínimos da Nota </a:t>
            </a:r>
            <a:r>
              <a:rPr lang="pt-BR" b="1" dirty="0" err="1">
                <a:solidFill>
                  <a:schemeClr val="tx1"/>
                </a:solidFill>
              </a:rPr>
              <a:t>Tecnica</a:t>
            </a:r>
            <a:r>
              <a:rPr lang="pt-BR" b="1" dirty="0">
                <a:solidFill>
                  <a:schemeClr val="tx1"/>
                </a:solidFill>
              </a:rPr>
              <a:t> ....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4" name="Espaço Reservado para Conteúdo 4" descr="Logotipo, nome da empresa&#10;&#10;Descrição gerada automaticamente">
            <a:extLst>
              <a:ext uri="{FF2B5EF4-FFF2-40B4-BE49-F238E27FC236}">
                <a16:creationId xmlns="" xmlns:a16="http://schemas.microsoft.com/office/drawing/2014/main" id="{8F2B1C97-5F8E-4031-BDCF-68621D04B7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r="3812" b="-1"/>
          <a:stretch/>
        </p:blipFill>
        <p:spPr>
          <a:xfrm>
            <a:off x="10668000" y="152400"/>
            <a:ext cx="1261109" cy="1009924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6470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5594" y="61501"/>
            <a:ext cx="490855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00"/>
                </a:solidFill>
              </a:rPr>
              <a:t>Pagamento</a:t>
            </a:r>
            <a:r>
              <a:rPr sz="3200" spc="-25" dirty="0">
                <a:solidFill>
                  <a:srgbClr val="FFFF00"/>
                </a:solidFill>
              </a:rPr>
              <a:t> </a:t>
            </a:r>
            <a:r>
              <a:rPr sz="3200" spc="-5" dirty="0">
                <a:solidFill>
                  <a:srgbClr val="FFFF00"/>
                </a:solidFill>
              </a:rPr>
              <a:t>por</a:t>
            </a:r>
            <a:r>
              <a:rPr sz="3200" spc="-35" dirty="0">
                <a:solidFill>
                  <a:srgbClr val="FFFF00"/>
                </a:solidFill>
              </a:rPr>
              <a:t> </a:t>
            </a:r>
            <a:r>
              <a:rPr sz="3200" spc="-5" dirty="0">
                <a:solidFill>
                  <a:srgbClr val="FFFF00"/>
                </a:solidFill>
              </a:rPr>
              <a:t>desempenho</a:t>
            </a:r>
            <a:endParaRPr sz="3200" dirty="0">
              <a:solidFill>
                <a:srgbClr val="FFFF00"/>
              </a:solidFill>
            </a:endParaRPr>
          </a:p>
          <a:p>
            <a:pPr marL="7620" algn="ctr">
              <a:lnSpc>
                <a:spcPct val="100000"/>
              </a:lnSpc>
            </a:pPr>
            <a:r>
              <a:rPr sz="3200" i="1" dirty="0">
                <a:solidFill>
                  <a:srgbClr val="FFFF00"/>
                </a:solidFill>
                <a:latin typeface="Calibri"/>
                <a:cs typeface="Calibri"/>
              </a:rPr>
              <a:t>Indicadores</a:t>
            </a:r>
            <a:r>
              <a:rPr sz="3200" i="1" spc="-5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FFFF00"/>
                </a:solidFill>
                <a:latin typeface="Calibri"/>
                <a:cs typeface="Calibri"/>
              </a:rPr>
              <a:t>para</a:t>
            </a:r>
            <a:r>
              <a:rPr sz="3200" i="1" spc="-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i="1" spc="-5" dirty="0">
                <a:solidFill>
                  <a:srgbClr val="FFFF00"/>
                </a:solidFill>
                <a:latin typeface="Calibri"/>
                <a:cs typeface="Calibri"/>
              </a:rPr>
              <a:t>2022</a:t>
            </a:r>
            <a:endParaRPr sz="32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8379">
              <a:lnSpc>
                <a:spcPts val="865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6192011" y="4078223"/>
            <a:ext cx="2184400" cy="2184400"/>
            <a:chOff x="6192011" y="4078223"/>
            <a:chExt cx="2184400" cy="2184400"/>
          </a:xfrm>
        </p:grpSpPr>
        <p:sp>
          <p:nvSpPr>
            <p:cNvPr id="4" name="object 4"/>
            <p:cNvSpPr/>
            <p:nvPr/>
          </p:nvSpPr>
          <p:spPr>
            <a:xfrm>
              <a:off x="6192011" y="4078223"/>
              <a:ext cx="2184400" cy="2184400"/>
            </a:xfrm>
            <a:custGeom>
              <a:avLst/>
              <a:gdLst/>
              <a:ahLst/>
              <a:cxnLst/>
              <a:rect l="l" t="t" r="r" b="b"/>
              <a:pathLst>
                <a:path w="2184400" h="2184400">
                  <a:moveTo>
                    <a:pt x="1089660" y="0"/>
                  </a:moveTo>
                  <a:lnTo>
                    <a:pt x="0" y="0"/>
                  </a:lnTo>
                  <a:lnTo>
                    <a:pt x="0" y="1094232"/>
                  </a:lnTo>
                  <a:lnTo>
                    <a:pt x="18034" y="1292352"/>
                  </a:lnTo>
                  <a:lnTo>
                    <a:pt x="72009" y="1476883"/>
                  </a:lnTo>
                  <a:lnTo>
                    <a:pt x="153035" y="1648053"/>
                  </a:lnTo>
                  <a:lnTo>
                    <a:pt x="256666" y="1801152"/>
                  </a:lnTo>
                  <a:lnTo>
                    <a:pt x="387222" y="1927225"/>
                  </a:lnTo>
                  <a:lnTo>
                    <a:pt x="540385" y="2035302"/>
                  </a:lnTo>
                  <a:lnTo>
                    <a:pt x="711454" y="2116353"/>
                  </a:lnTo>
                  <a:lnTo>
                    <a:pt x="896112" y="2165883"/>
                  </a:lnTo>
                  <a:lnTo>
                    <a:pt x="1089660" y="2183891"/>
                  </a:lnTo>
                  <a:lnTo>
                    <a:pt x="1287780" y="2165883"/>
                  </a:lnTo>
                  <a:lnTo>
                    <a:pt x="1472438" y="2116353"/>
                  </a:lnTo>
                  <a:lnTo>
                    <a:pt x="1643507" y="2035302"/>
                  </a:lnTo>
                  <a:lnTo>
                    <a:pt x="1796668" y="1927225"/>
                  </a:lnTo>
                  <a:lnTo>
                    <a:pt x="1927224" y="1801152"/>
                  </a:lnTo>
                  <a:lnTo>
                    <a:pt x="2030857" y="1648053"/>
                  </a:lnTo>
                  <a:lnTo>
                    <a:pt x="2116328" y="1476883"/>
                  </a:lnTo>
                  <a:lnTo>
                    <a:pt x="2170430" y="1292352"/>
                  </a:lnTo>
                  <a:lnTo>
                    <a:pt x="2183891" y="1094232"/>
                  </a:lnTo>
                  <a:lnTo>
                    <a:pt x="2170430" y="896112"/>
                  </a:lnTo>
                  <a:lnTo>
                    <a:pt x="2116328" y="715899"/>
                  </a:lnTo>
                  <a:lnTo>
                    <a:pt x="2030857" y="544830"/>
                  </a:lnTo>
                  <a:lnTo>
                    <a:pt x="1927224" y="391794"/>
                  </a:lnTo>
                  <a:lnTo>
                    <a:pt x="1796668" y="261112"/>
                  </a:lnTo>
                  <a:lnTo>
                    <a:pt x="1643507" y="153034"/>
                  </a:lnTo>
                  <a:lnTo>
                    <a:pt x="1472438" y="72008"/>
                  </a:lnTo>
                  <a:lnTo>
                    <a:pt x="1287780" y="18033"/>
                  </a:lnTo>
                  <a:lnTo>
                    <a:pt x="108966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32647" y="4843525"/>
              <a:ext cx="803910" cy="581025"/>
            </a:xfrm>
            <a:custGeom>
              <a:avLst/>
              <a:gdLst/>
              <a:ahLst/>
              <a:cxnLst/>
              <a:rect l="l" t="t" r="r" b="b"/>
              <a:pathLst>
                <a:path w="803909" h="581025">
                  <a:moveTo>
                    <a:pt x="211788" y="0"/>
                  </a:moveTo>
                  <a:lnTo>
                    <a:pt x="164971" y="4785"/>
                  </a:lnTo>
                  <a:lnTo>
                    <a:pt x="121906" y="15803"/>
                  </a:lnTo>
                  <a:lnTo>
                    <a:pt x="83654" y="32905"/>
                  </a:lnTo>
                  <a:lnTo>
                    <a:pt x="51276" y="55943"/>
                  </a:lnTo>
                  <a:lnTo>
                    <a:pt x="25834" y="84767"/>
                  </a:lnTo>
                  <a:lnTo>
                    <a:pt x="8388" y="119229"/>
                  </a:lnTo>
                  <a:lnTo>
                    <a:pt x="0" y="159179"/>
                  </a:lnTo>
                  <a:lnTo>
                    <a:pt x="1730" y="204469"/>
                  </a:lnTo>
                  <a:lnTo>
                    <a:pt x="8094" y="245191"/>
                  </a:lnTo>
                  <a:lnTo>
                    <a:pt x="20256" y="284305"/>
                  </a:lnTo>
                  <a:lnTo>
                    <a:pt x="38681" y="321823"/>
                  </a:lnTo>
                  <a:lnTo>
                    <a:pt x="63833" y="357759"/>
                  </a:lnTo>
                  <a:lnTo>
                    <a:pt x="94192" y="394529"/>
                  </a:lnTo>
                  <a:lnTo>
                    <a:pt x="127799" y="428297"/>
                  </a:lnTo>
                  <a:lnTo>
                    <a:pt x="164321" y="459264"/>
                  </a:lnTo>
                  <a:lnTo>
                    <a:pt x="203422" y="487632"/>
                  </a:lnTo>
                  <a:lnTo>
                    <a:pt x="244767" y="513600"/>
                  </a:lnTo>
                  <a:lnTo>
                    <a:pt x="288022" y="537370"/>
                  </a:lnTo>
                  <a:lnTo>
                    <a:pt x="332851" y="559143"/>
                  </a:lnTo>
                  <a:lnTo>
                    <a:pt x="378920" y="579120"/>
                  </a:lnTo>
                  <a:lnTo>
                    <a:pt x="391098" y="580876"/>
                  </a:lnTo>
                  <a:lnTo>
                    <a:pt x="405098" y="580215"/>
                  </a:lnTo>
                  <a:lnTo>
                    <a:pt x="479447" y="553438"/>
                  </a:lnTo>
                  <a:lnTo>
                    <a:pt x="526146" y="529680"/>
                  </a:lnTo>
                  <a:lnTo>
                    <a:pt x="558194" y="511048"/>
                  </a:lnTo>
                  <a:lnTo>
                    <a:pt x="402796" y="511048"/>
                  </a:lnTo>
                  <a:lnTo>
                    <a:pt x="397970" y="506730"/>
                  </a:lnTo>
                  <a:lnTo>
                    <a:pt x="393144" y="502539"/>
                  </a:lnTo>
                  <a:lnTo>
                    <a:pt x="388445" y="498221"/>
                  </a:lnTo>
                  <a:lnTo>
                    <a:pt x="358503" y="366268"/>
                  </a:lnTo>
                  <a:lnTo>
                    <a:pt x="106759" y="366268"/>
                  </a:lnTo>
                  <a:lnTo>
                    <a:pt x="102060" y="357759"/>
                  </a:lnTo>
                  <a:lnTo>
                    <a:pt x="102060" y="344931"/>
                  </a:lnTo>
                  <a:lnTo>
                    <a:pt x="106759" y="336423"/>
                  </a:lnTo>
                  <a:lnTo>
                    <a:pt x="197437" y="336423"/>
                  </a:lnTo>
                  <a:lnTo>
                    <a:pt x="292941" y="76707"/>
                  </a:lnTo>
                  <a:lnTo>
                    <a:pt x="302466" y="68199"/>
                  </a:lnTo>
                  <a:lnTo>
                    <a:pt x="764767" y="68199"/>
                  </a:lnTo>
                  <a:lnTo>
                    <a:pt x="764206" y="67337"/>
                  </a:lnTo>
                  <a:lnTo>
                    <a:pt x="749133" y="54863"/>
                  </a:lnTo>
                  <a:lnTo>
                    <a:pt x="400335" y="54863"/>
                  </a:lnTo>
                  <a:lnTo>
                    <a:pt x="389610" y="53470"/>
                  </a:lnTo>
                  <a:lnTo>
                    <a:pt x="378920" y="46862"/>
                  </a:lnTo>
                  <a:lnTo>
                    <a:pt x="341394" y="26949"/>
                  </a:lnTo>
                  <a:lnTo>
                    <a:pt x="300736" y="12239"/>
                  </a:lnTo>
                  <a:lnTo>
                    <a:pt x="257387" y="3125"/>
                  </a:lnTo>
                  <a:lnTo>
                    <a:pt x="211788" y="0"/>
                  </a:lnTo>
                  <a:close/>
                </a:path>
                <a:path w="803909" h="581025">
                  <a:moveTo>
                    <a:pt x="608028" y="242697"/>
                  </a:moveTo>
                  <a:lnTo>
                    <a:pt x="421846" y="502539"/>
                  </a:lnTo>
                  <a:lnTo>
                    <a:pt x="417020" y="506730"/>
                  </a:lnTo>
                  <a:lnTo>
                    <a:pt x="412321" y="511048"/>
                  </a:lnTo>
                  <a:lnTo>
                    <a:pt x="558194" y="511048"/>
                  </a:lnTo>
                  <a:lnTo>
                    <a:pt x="571247" y="503459"/>
                  </a:lnTo>
                  <a:lnTo>
                    <a:pt x="614532" y="474580"/>
                  </a:lnTo>
                  <a:lnTo>
                    <a:pt x="655780" y="442849"/>
                  </a:lnTo>
                  <a:lnTo>
                    <a:pt x="693921" y="409810"/>
                  </a:lnTo>
                  <a:lnTo>
                    <a:pt x="727018" y="374414"/>
                  </a:lnTo>
                  <a:lnTo>
                    <a:pt x="754808" y="336423"/>
                  </a:lnTo>
                  <a:lnTo>
                    <a:pt x="759440" y="327913"/>
                  </a:lnTo>
                  <a:lnTo>
                    <a:pt x="660479" y="327913"/>
                  </a:lnTo>
                  <a:lnTo>
                    <a:pt x="650954" y="323723"/>
                  </a:lnTo>
                  <a:lnTo>
                    <a:pt x="650954" y="319405"/>
                  </a:lnTo>
                  <a:lnTo>
                    <a:pt x="608028" y="242697"/>
                  </a:lnTo>
                  <a:close/>
                </a:path>
                <a:path w="803909" h="581025">
                  <a:moveTo>
                    <a:pt x="764767" y="68199"/>
                  </a:moveTo>
                  <a:lnTo>
                    <a:pt x="316817" y="68199"/>
                  </a:lnTo>
                  <a:lnTo>
                    <a:pt x="321643" y="72390"/>
                  </a:lnTo>
                  <a:lnTo>
                    <a:pt x="326342" y="80899"/>
                  </a:lnTo>
                  <a:lnTo>
                    <a:pt x="412321" y="455676"/>
                  </a:lnTo>
                  <a:lnTo>
                    <a:pt x="598503" y="204469"/>
                  </a:lnTo>
                  <a:lnTo>
                    <a:pt x="603202" y="200151"/>
                  </a:lnTo>
                  <a:lnTo>
                    <a:pt x="608028" y="195961"/>
                  </a:lnTo>
                  <a:lnTo>
                    <a:pt x="803639" y="195961"/>
                  </a:lnTo>
                  <a:lnTo>
                    <a:pt x="803155" y="153010"/>
                  </a:lnTo>
                  <a:lnTo>
                    <a:pt x="789981" y="106891"/>
                  </a:lnTo>
                  <a:lnTo>
                    <a:pt x="764767" y="68199"/>
                  </a:lnTo>
                  <a:close/>
                </a:path>
                <a:path w="803909" h="581025">
                  <a:moveTo>
                    <a:pt x="307292" y="140588"/>
                  </a:moveTo>
                  <a:lnTo>
                    <a:pt x="226139" y="357759"/>
                  </a:lnTo>
                  <a:lnTo>
                    <a:pt x="221313" y="361950"/>
                  </a:lnTo>
                  <a:lnTo>
                    <a:pt x="216614" y="366268"/>
                  </a:lnTo>
                  <a:lnTo>
                    <a:pt x="358503" y="366268"/>
                  </a:lnTo>
                  <a:lnTo>
                    <a:pt x="307292" y="140588"/>
                  </a:lnTo>
                  <a:close/>
                </a:path>
                <a:path w="803909" h="581025">
                  <a:moveTo>
                    <a:pt x="803639" y="195961"/>
                  </a:moveTo>
                  <a:lnTo>
                    <a:pt x="617553" y="195961"/>
                  </a:lnTo>
                  <a:lnTo>
                    <a:pt x="622379" y="200151"/>
                  </a:lnTo>
                  <a:lnTo>
                    <a:pt x="627078" y="204469"/>
                  </a:lnTo>
                  <a:lnTo>
                    <a:pt x="674830" y="298069"/>
                  </a:lnTo>
                  <a:lnTo>
                    <a:pt x="732107" y="298069"/>
                  </a:lnTo>
                  <a:lnTo>
                    <a:pt x="736933" y="302387"/>
                  </a:lnTo>
                  <a:lnTo>
                    <a:pt x="736933" y="319405"/>
                  </a:lnTo>
                  <a:lnTo>
                    <a:pt x="732107" y="327913"/>
                  </a:lnTo>
                  <a:lnTo>
                    <a:pt x="759440" y="327913"/>
                  </a:lnTo>
                  <a:lnTo>
                    <a:pt x="777032" y="295594"/>
                  </a:lnTo>
                  <a:lnTo>
                    <a:pt x="793428" y="251690"/>
                  </a:lnTo>
                  <a:lnTo>
                    <a:pt x="803735" y="204469"/>
                  </a:lnTo>
                  <a:lnTo>
                    <a:pt x="803639" y="195961"/>
                  </a:lnTo>
                  <a:close/>
                </a:path>
                <a:path w="803909" h="581025">
                  <a:moveTo>
                    <a:pt x="569979" y="868"/>
                  </a:moveTo>
                  <a:lnTo>
                    <a:pt x="519839" y="9718"/>
                  </a:lnTo>
                  <a:lnTo>
                    <a:pt x="470614" y="25730"/>
                  </a:lnTo>
                  <a:lnTo>
                    <a:pt x="421846" y="46862"/>
                  </a:lnTo>
                  <a:lnTo>
                    <a:pt x="411085" y="52256"/>
                  </a:lnTo>
                  <a:lnTo>
                    <a:pt x="400335" y="54863"/>
                  </a:lnTo>
                  <a:lnTo>
                    <a:pt x="749133" y="54863"/>
                  </a:lnTo>
                  <a:lnTo>
                    <a:pt x="725824" y="35574"/>
                  </a:lnTo>
                  <a:lnTo>
                    <a:pt x="674830" y="12826"/>
                  </a:lnTo>
                  <a:lnTo>
                    <a:pt x="621490" y="1224"/>
                  </a:lnTo>
                  <a:lnTo>
                    <a:pt x="569979" y="8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816096" y="4078223"/>
            <a:ext cx="2184400" cy="2188845"/>
            <a:chOff x="3816096" y="4078223"/>
            <a:chExt cx="2184400" cy="2188845"/>
          </a:xfrm>
        </p:grpSpPr>
        <p:sp>
          <p:nvSpPr>
            <p:cNvPr id="7" name="object 7"/>
            <p:cNvSpPr/>
            <p:nvPr/>
          </p:nvSpPr>
          <p:spPr>
            <a:xfrm>
              <a:off x="3816096" y="4078223"/>
              <a:ext cx="2184400" cy="2188845"/>
            </a:xfrm>
            <a:custGeom>
              <a:avLst/>
              <a:gdLst/>
              <a:ahLst/>
              <a:cxnLst/>
              <a:rect l="l" t="t" r="r" b="b"/>
              <a:pathLst>
                <a:path w="2184400" h="2188845">
                  <a:moveTo>
                    <a:pt x="2183891" y="0"/>
                  </a:moveTo>
                  <a:lnTo>
                    <a:pt x="1089659" y="0"/>
                  </a:lnTo>
                  <a:lnTo>
                    <a:pt x="896112" y="18033"/>
                  </a:lnTo>
                  <a:lnTo>
                    <a:pt x="715899" y="72008"/>
                  </a:lnTo>
                  <a:lnTo>
                    <a:pt x="544829" y="153162"/>
                  </a:lnTo>
                  <a:lnTo>
                    <a:pt x="391794" y="261112"/>
                  </a:lnTo>
                  <a:lnTo>
                    <a:pt x="261112" y="391794"/>
                  </a:lnTo>
                  <a:lnTo>
                    <a:pt x="153034" y="544830"/>
                  </a:lnTo>
                  <a:lnTo>
                    <a:pt x="72008" y="716026"/>
                  </a:lnTo>
                  <a:lnTo>
                    <a:pt x="18033" y="896112"/>
                  </a:lnTo>
                  <a:lnTo>
                    <a:pt x="0" y="1094232"/>
                  </a:lnTo>
                  <a:lnTo>
                    <a:pt x="18033" y="1292352"/>
                  </a:lnTo>
                  <a:lnTo>
                    <a:pt x="72008" y="1477010"/>
                  </a:lnTo>
                  <a:lnTo>
                    <a:pt x="153034" y="1648104"/>
                  </a:lnTo>
                  <a:lnTo>
                    <a:pt x="261112" y="1801202"/>
                  </a:lnTo>
                  <a:lnTo>
                    <a:pt x="391794" y="1927288"/>
                  </a:lnTo>
                  <a:lnTo>
                    <a:pt x="544829" y="2035365"/>
                  </a:lnTo>
                  <a:lnTo>
                    <a:pt x="715899" y="2116416"/>
                  </a:lnTo>
                  <a:lnTo>
                    <a:pt x="896112" y="2170455"/>
                  </a:lnTo>
                  <a:lnTo>
                    <a:pt x="1089659" y="2188464"/>
                  </a:lnTo>
                  <a:lnTo>
                    <a:pt x="1292352" y="2170455"/>
                  </a:lnTo>
                  <a:lnTo>
                    <a:pt x="1476882" y="2116416"/>
                  </a:lnTo>
                  <a:lnTo>
                    <a:pt x="1643506" y="2035365"/>
                  </a:lnTo>
                  <a:lnTo>
                    <a:pt x="1801114" y="1927288"/>
                  </a:lnTo>
                  <a:lnTo>
                    <a:pt x="1927225" y="1801202"/>
                  </a:lnTo>
                  <a:lnTo>
                    <a:pt x="2035302" y="1648104"/>
                  </a:lnTo>
                  <a:lnTo>
                    <a:pt x="2116328" y="1477010"/>
                  </a:lnTo>
                  <a:lnTo>
                    <a:pt x="2165857" y="1292352"/>
                  </a:lnTo>
                  <a:lnTo>
                    <a:pt x="2183891" y="1094232"/>
                  </a:lnTo>
                  <a:lnTo>
                    <a:pt x="2183891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3400" y="4629911"/>
              <a:ext cx="920496" cy="1002791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6192011" y="1706879"/>
            <a:ext cx="2179320" cy="2178050"/>
            <a:chOff x="6192011" y="1706879"/>
            <a:chExt cx="2179320" cy="2178050"/>
          </a:xfrm>
        </p:grpSpPr>
        <p:sp>
          <p:nvSpPr>
            <p:cNvPr id="10" name="object 10"/>
            <p:cNvSpPr/>
            <p:nvPr/>
          </p:nvSpPr>
          <p:spPr>
            <a:xfrm>
              <a:off x="6192011" y="1706879"/>
              <a:ext cx="2179320" cy="2178050"/>
            </a:xfrm>
            <a:custGeom>
              <a:avLst/>
              <a:gdLst/>
              <a:ahLst/>
              <a:cxnLst/>
              <a:rect l="l" t="t" r="r" b="b"/>
              <a:pathLst>
                <a:path w="2179320" h="2178050">
                  <a:moveTo>
                    <a:pt x="1089660" y="0"/>
                  </a:moveTo>
                  <a:lnTo>
                    <a:pt x="895985" y="18034"/>
                  </a:lnTo>
                  <a:lnTo>
                    <a:pt x="711454" y="72009"/>
                  </a:lnTo>
                  <a:lnTo>
                    <a:pt x="540385" y="148462"/>
                  </a:lnTo>
                  <a:lnTo>
                    <a:pt x="387222" y="256412"/>
                  </a:lnTo>
                  <a:lnTo>
                    <a:pt x="256666" y="386969"/>
                  </a:lnTo>
                  <a:lnTo>
                    <a:pt x="153035" y="540004"/>
                  </a:lnTo>
                  <a:lnTo>
                    <a:pt x="72009" y="710946"/>
                  </a:lnTo>
                  <a:lnTo>
                    <a:pt x="18034" y="895477"/>
                  </a:lnTo>
                  <a:lnTo>
                    <a:pt x="0" y="1088898"/>
                  </a:lnTo>
                  <a:lnTo>
                    <a:pt x="0" y="2177796"/>
                  </a:lnTo>
                  <a:lnTo>
                    <a:pt x="1089660" y="2177796"/>
                  </a:lnTo>
                  <a:lnTo>
                    <a:pt x="1287780" y="2159762"/>
                  </a:lnTo>
                  <a:lnTo>
                    <a:pt x="1472438" y="2114804"/>
                  </a:lnTo>
                  <a:lnTo>
                    <a:pt x="1643507" y="2029333"/>
                  </a:lnTo>
                  <a:lnTo>
                    <a:pt x="1796541" y="1925828"/>
                  </a:lnTo>
                  <a:lnTo>
                    <a:pt x="1927224" y="1790827"/>
                  </a:lnTo>
                  <a:lnTo>
                    <a:pt x="2030730" y="1642364"/>
                  </a:lnTo>
                  <a:lnTo>
                    <a:pt x="2116328" y="1471422"/>
                  </a:lnTo>
                  <a:lnTo>
                    <a:pt x="2161286" y="1282319"/>
                  </a:lnTo>
                  <a:lnTo>
                    <a:pt x="2179319" y="1088898"/>
                  </a:lnTo>
                  <a:lnTo>
                    <a:pt x="2161286" y="895477"/>
                  </a:lnTo>
                  <a:lnTo>
                    <a:pt x="2116328" y="710946"/>
                  </a:lnTo>
                  <a:lnTo>
                    <a:pt x="2030730" y="540004"/>
                  </a:lnTo>
                  <a:lnTo>
                    <a:pt x="1927224" y="386969"/>
                  </a:lnTo>
                  <a:lnTo>
                    <a:pt x="1796541" y="256412"/>
                  </a:lnTo>
                  <a:lnTo>
                    <a:pt x="1643507" y="148462"/>
                  </a:lnTo>
                  <a:lnTo>
                    <a:pt x="1472438" y="72009"/>
                  </a:lnTo>
                  <a:lnTo>
                    <a:pt x="1287780" y="18034"/>
                  </a:lnTo>
                  <a:lnTo>
                    <a:pt x="1089660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15327" y="2167127"/>
              <a:ext cx="932687" cy="93116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94803" y="2263139"/>
              <a:ext cx="932688" cy="932688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3816096" y="1706879"/>
            <a:ext cx="2184400" cy="2178050"/>
            <a:chOff x="3816096" y="1706879"/>
            <a:chExt cx="2184400" cy="2178050"/>
          </a:xfrm>
        </p:grpSpPr>
        <p:sp>
          <p:nvSpPr>
            <p:cNvPr id="14" name="object 14"/>
            <p:cNvSpPr/>
            <p:nvPr/>
          </p:nvSpPr>
          <p:spPr>
            <a:xfrm>
              <a:off x="3816096" y="1706879"/>
              <a:ext cx="2184400" cy="2178050"/>
            </a:xfrm>
            <a:custGeom>
              <a:avLst/>
              <a:gdLst/>
              <a:ahLst/>
              <a:cxnLst/>
              <a:rect l="l" t="t" r="r" b="b"/>
              <a:pathLst>
                <a:path w="2184400" h="2178050">
                  <a:moveTo>
                    <a:pt x="1089659" y="0"/>
                  </a:moveTo>
                  <a:lnTo>
                    <a:pt x="896112" y="18034"/>
                  </a:lnTo>
                  <a:lnTo>
                    <a:pt x="715899" y="72009"/>
                  </a:lnTo>
                  <a:lnTo>
                    <a:pt x="544829" y="153035"/>
                  </a:lnTo>
                  <a:lnTo>
                    <a:pt x="391794" y="256412"/>
                  </a:lnTo>
                  <a:lnTo>
                    <a:pt x="261112" y="386969"/>
                  </a:lnTo>
                  <a:lnTo>
                    <a:pt x="148589" y="540004"/>
                  </a:lnTo>
                  <a:lnTo>
                    <a:pt x="72008" y="710946"/>
                  </a:lnTo>
                  <a:lnTo>
                    <a:pt x="18033" y="895477"/>
                  </a:lnTo>
                  <a:lnTo>
                    <a:pt x="0" y="1088898"/>
                  </a:lnTo>
                  <a:lnTo>
                    <a:pt x="18033" y="1291336"/>
                  </a:lnTo>
                  <a:lnTo>
                    <a:pt x="72008" y="1471422"/>
                  </a:lnTo>
                  <a:lnTo>
                    <a:pt x="148589" y="1642364"/>
                  </a:lnTo>
                  <a:lnTo>
                    <a:pt x="261112" y="1795272"/>
                  </a:lnTo>
                  <a:lnTo>
                    <a:pt x="391794" y="1925828"/>
                  </a:lnTo>
                  <a:lnTo>
                    <a:pt x="544829" y="2029333"/>
                  </a:lnTo>
                  <a:lnTo>
                    <a:pt x="715899" y="2114804"/>
                  </a:lnTo>
                  <a:lnTo>
                    <a:pt x="896112" y="2159762"/>
                  </a:lnTo>
                  <a:lnTo>
                    <a:pt x="1089659" y="2177796"/>
                  </a:lnTo>
                  <a:lnTo>
                    <a:pt x="2183891" y="2177796"/>
                  </a:lnTo>
                  <a:lnTo>
                    <a:pt x="2183891" y="1088898"/>
                  </a:lnTo>
                  <a:lnTo>
                    <a:pt x="2165857" y="895477"/>
                  </a:lnTo>
                  <a:lnTo>
                    <a:pt x="2116328" y="710946"/>
                  </a:lnTo>
                  <a:lnTo>
                    <a:pt x="2035302" y="540004"/>
                  </a:lnTo>
                  <a:lnTo>
                    <a:pt x="1927225" y="386969"/>
                  </a:lnTo>
                  <a:lnTo>
                    <a:pt x="1792096" y="256412"/>
                  </a:lnTo>
                  <a:lnTo>
                    <a:pt x="1643506" y="153035"/>
                  </a:lnTo>
                  <a:lnTo>
                    <a:pt x="1476882" y="72009"/>
                  </a:lnTo>
                  <a:lnTo>
                    <a:pt x="1287779" y="18034"/>
                  </a:lnTo>
                  <a:lnTo>
                    <a:pt x="1089659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49368" y="2752343"/>
              <a:ext cx="230124" cy="2301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2084" y="2263139"/>
              <a:ext cx="932688" cy="932688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8782050" y="4310410"/>
            <a:ext cx="3298190" cy="11982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48895" algn="just">
              <a:lnSpc>
                <a:spcPct val="100000"/>
              </a:lnSpc>
              <a:spcBef>
                <a:spcPts val="455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Doenças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crônicas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235"/>
              </a:spcBef>
            </a:pP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Proporção de pessoas com hipertensão, </a:t>
            </a:r>
            <a:r>
              <a:rPr sz="1600" i="1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com consulta e pressão arterial aferida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6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semestre¹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87231" y="1591132"/>
            <a:ext cx="3121660" cy="1062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Saúde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Mulher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440"/>
              </a:spcBef>
            </a:pP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Proporção</a:t>
            </a:r>
            <a:r>
              <a:rPr sz="1600" i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mulheres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com</a:t>
            </a:r>
            <a:r>
              <a:rPr sz="16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coleta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600" i="1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citopatológico</a:t>
            </a:r>
            <a:r>
              <a:rPr sz="1600" i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16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APS¹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9220" y="1689353"/>
            <a:ext cx="3562985" cy="1128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Pré-natal</a:t>
            </a:r>
            <a:endParaRPr sz="2400">
              <a:latin typeface="Calibri"/>
              <a:cs typeface="Calibri"/>
            </a:endParaRPr>
          </a:p>
          <a:p>
            <a:pPr marL="12700" marR="17145" indent="40640" algn="r">
              <a:lnSpc>
                <a:spcPct val="100000"/>
              </a:lnSpc>
              <a:spcBef>
                <a:spcPts val="40"/>
              </a:spcBef>
            </a:pP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Proporção</a:t>
            </a:r>
            <a:r>
              <a:rPr sz="1600" i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gestantes</a:t>
            </a:r>
            <a:r>
              <a:rPr sz="16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com</a:t>
            </a:r>
            <a:r>
              <a:rPr sz="1600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pelo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 menos</a:t>
            </a:r>
            <a:r>
              <a:rPr sz="1600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6 </a:t>
            </a:r>
            <a:r>
              <a:rPr sz="1600" i="1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(seis)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consultas</a:t>
            </a:r>
            <a:r>
              <a:rPr sz="1600" i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pré-natal</a:t>
            </a:r>
            <a:r>
              <a:rPr sz="1600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realizadas,</a:t>
            </a:r>
            <a:r>
              <a:rPr sz="1600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sendo </a:t>
            </a:r>
            <a:r>
              <a:rPr sz="1600" i="1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a 1ª</a:t>
            </a:r>
            <a:r>
              <a:rPr sz="16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até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12ª</a:t>
            </a:r>
            <a:r>
              <a:rPr sz="1600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semana</a:t>
            </a:r>
            <a:r>
              <a:rPr sz="1600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gestação¹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82050" y="5618175"/>
            <a:ext cx="302895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Proporção de pessoas com diabetes, </a:t>
            </a:r>
            <a:r>
              <a:rPr sz="1600" i="1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com consulta e hemoglobina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glicada </a:t>
            </a:r>
            <a:r>
              <a:rPr sz="1600" i="1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solicitada no</a:t>
            </a:r>
            <a:r>
              <a:rPr sz="16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semestre¹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5128" y="4336542"/>
            <a:ext cx="3441700" cy="1791970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1231265">
              <a:lnSpc>
                <a:spcPct val="100000"/>
              </a:lnSpc>
              <a:spcBef>
                <a:spcPts val="1345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Saúde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Criança</a:t>
            </a:r>
            <a:endParaRPr sz="2400">
              <a:latin typeface="Calibri"/>
              <a:cs typeface="Calibri"/>
            </a:endParaRPr>
          </a:p>
          <a:p>
            <a:pPr marL="12700" marR="5080" indent="354965" algn="r">
              <a:lnSpc>
                <a:spcPct val="100000"/>
              </a:lnSpc>
              <a:spcBef>
                <a:spcPts val="780"/>
              </a:spcBef>
            </a:pPr>
            <a:r>
              <a:rPr sz="1500" i="1" spc="-5" dirty="0">
                <a:solidFill>
                  <a:srgbClr val="FFFFFF"/>
                </a:solidFill>
                <a:latin typeface="Calibri"/>
                <a:cs typeface="Calibri"/>
              </a:rPr>
              <a:t>Proporção</a:t>
            </a:r>
            <a:r>
              <a:rPr sz="15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5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Calibri"/>
                <a:cs typeface="Calibri"/>
              </a:rPr>
              <a:t>crianças</a:t>
            </a:r>
            <a:r>
              <a:rPr sz="1500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5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dirty="0">
                <a:solidFill>
                  <a:srgbClr val="FFFFFF"/>
                </a:solidFill>
                <a:latin typeface="Calibri"/>
                <a:cs typeface="Calibri"/>
              </a:rPr>
              <a:t>1 </a:t>
            </a:r>
            <a:r>
              <a:rPr sz="1500" i="1" spc="-5" dirty="0">
                <a:solidFill>
                  <a:srgbClr val="FFFFFF"/>
                </a:solidFill>
                <a:latin typeface="Calibri"/>
                <a:cs typeface="Calibri"/>
              </a:rPr>
              <a:t>(um)</a:t>
            </a:r>
            <a:r>
              <a:rPr sz="15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Calibri"/>
                <a:cs typeface="Calibri"/>
              </a:rPr>
              <a:t>ano</a:t>
            </a:r>
            <a:r>
              <a:rPr sz="15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500" i="1" spc="-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Calibri"/>
                <a:cs typeface="Calibri"/>
              </a:rPr>
              <a:t>idade</a:t>
            </a:r>
            <a:r>
              <a:rPr sz="15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Calibri"/>
                <a:cs typeface="Calibri"/>
              </a:rPr>
              <a:t>vacinadas</a:t>
            </a:r>
            <a:r>
              <a:rPr sz="1500" i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15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Calibri"/>
                <a:cs typeface="Calibri"/>
              </a:rPr>
              <a:t>APS</a:t>
            </a:r>
            <a:r>
              <a:rPr sz="15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Calibri"/>
                <a:cs typeface="Calibri"/>
              </a:rPr>
              <a:t>contra</a:t>
            </a:r>
            <a:r>
              <a:rPr sz="15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Calibri"/>
                <a:cs typeface="Calibri"/>
              </a:rPr>
              <a:t>Difteria, </a:t>
            </a:r>
            <a:r>
              <a:rPr sz="15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Calibri"/>
                <a:cs typeface="Calibri"/>
              </a:rPr>
              <a:t>Tétano, Coqueluche,</a:t>
            </a:r>
            <a:r>
              <a:rPr sz="1500" i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Calibri"/>
                <a:cs typeface="Calibri"/>
              </a:rPr>
              <a:t>Hepatite</a:t>
            </a:r>
            <a:r>
              <a:rPr sz="15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dirty="0">
                <a:solidFill>
                  <a:srgbClr val="FFFFFF"/>
                </a:solidFill>
                <a:latin typeface="Calibri"/>
                <a:cs typeface="Calibri"/>
              </a:rPr>
              <a:t>B,</a:t>
            </a:r>
            <a:r>
              <a:rPr sz="1500" i="1" spc="-5" dirty="0">
                <a:solidFill>
                  <a:srgbClr val="FFFFFF"/>
                </a:solidFill>
                <a:latin typeface="Calibri"/>
                <a:cs typeface="Calibri"/>
              </a:rPr>
              <a:t> infecções </a:t>
            </a:r>
            <a:r>
              <a:rPr sz="15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Calibri"/>
                <a:cs typeface="Calibri"/>
              </a:rPr>
              <a:t>causadas</a:t>
            </a:r>
            <a:r>
              <a:rPr sz="1500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5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Calibri"/>
                <a:cs typeface="Calibri"/>
              </a:rPr>
              <a:t>Haemophilus</a:t>
            </a:r>
            <a:r>
              <a:rPr sz="1500" i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Calibri"/>
                <a:cs typeface="Calibri"/>
              </a:rPr>
              <a:t>Influenzae</a:t>
            </a:r>
            <a:r>
              <a:rPr sz="15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Calibri"/>
                <a:cs typeface="Calibri"/>
              </a:rPr>
              <a:t>tipo </a:t>
            </a:r>
            <a:r>
              <a:rPr sz="1500" i="1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endParaRPr sz="1500">
              <a:latin typeface="Calibri"/>
              <a:cs typeface="Calibri"/>
            </a:endParaRPr>
          </a:p>
          <a:p>
            <a:pPr marR="6985" algn="r">
              <a:lnSpc>
                <a:spcPct val="100000"/>
              </a:lnSpc>
              <a:spcBef>
                <a:spcPts val="5"/>
              </a:spcBef>
            </a:pPr>
            <a:r>
              <a:rPr sz="1500" i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Calibri"/>
                <a:cs typeface="Calibri"/>
              </a:rPr>
              <a:t>Poliomielite</a:t>
            </a:r>
            <a:r>
              <a:rPr sz="15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Calibri"/>
                <a:cs typeface="Calibri"/>
              </a:rPr>
              <a:t>Inativada¹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3604" y="2968243"/>
            <a:ext cx="3505835" cy="1163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95"/>
              </a:spcBef>
            </a:pP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Proporção</a:t>
            </a:r>
            <a:r>
              <a:rPr sz="1600" i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gestantes</a:t>
            </a:r>
            <a:r>
              <a:rPr sz="1600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com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realização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16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</a:pP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exames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6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sífilis</a:t>
            </a:r>
            <a:r>
              <a:rPr sz="16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HIV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²</a:t>
            </a:r>
            <a:endParaRPr sz="16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280"/>
              </a:spcBef>
            </a:pP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Proporção</a:t>
            </a:r>
            <a:r>
              <a:rPr sz="1600" i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 gestantes</a:t>
            </a:r>
            <a:r>
              <a:rPr sz="16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com</a:t>
            </a:r>
            <a:r>
              <a:rPr sz="16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atendimento</a:t>
            </a:r>
            <a:endParaRPr sz="16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</a:pP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odontológico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 realizado²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13943" y="2945892"/>
            <a:ext cx="3308985" cy="0"/>
          </a:xfrm>
          <a:custGeom>
            <a:avLst/>
            <a:gdLst/>
            <a:ahLst/>
            <a:cxnLst/>
            <a:rect l="l" t="t" r="r" b="b"/>
            <a:pathLst>
              <a:path w="3308985">
                <a:moveTo>
                  <a:pt x="0" y="0"/>
                </a:moveTo>
                <a:lnTo>
                  <a:pt x="3308984" y="0"/>
                </a:lnTo>
              </a:path>
            </a:pathLst>
          </a:custGeom>
          <a:ln w="9144">
            <a:solidFill>
              <a:srgbClr val="F4B0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3943" y="3607308"/>
            <a:ext cx="3308985" cy="0"/>
          </a:xfrm>
          <a:custGeom>
            <a:avLst/>
            <a:gdLst/>
            <a:ahLst/>
            <a:cxnLst/>
            <a:rect l="l" t="t" r="r" b="b"/>
            <a:pathLst>
              <a:path w="3308985">
                <a:moveTo>
                  <a:pt x="0" y="0"/>
                </a:moveTo>
                <a:lnTo>
                  <a:pt x="3308984" y="0"/>
                </a:lnTo>
              </a:path>
            </a:pathLst>
          </a:custGeom>
          <a:ln w="9144">
            <a:solidFill>
              <a:srgbClr val="F4B0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91956" y="5596128"/>
            <a:ext cx="3190240" cy="0"/>
          </a:xfrm>
          <a:custGeom>
            <a:avLst/>
            <a:gdLst/>
            <a:ahLst/>
            <a:cxnLst/>
            <a:rect l="l" t="t" r="r" b="b"/>
            <a:pathLst>
              <a:path w="3190240">
                <a:moveTo>
                  <a:pt x="0" y="0"/>
                </a:moveTo>
                <a:lnTo>
                  <a:pt x="3190113" y="0"/>
                </a:lnTo>
              </a:path>
            </a:pathLst>
          </a:custGeom>
          <a:ln w="9144">
            <a:solidFill>
              <a:srgbClr val="C5DF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111755" y="6522287"/>
            <a:ext cx="803592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¹ Nova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redação a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partir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Portaria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GM/MS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nº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102,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20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janeiro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2022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400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²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Manutenção</a:t>
            </a:r>
            <a:r>
              <a:rPr sz="14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da nomenclatura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8" name="Espaço Reservado para Conteúdo 4" descr="Logotipo, nome da empresa&#10;&#10;Descrição gerada automaticamente">
            <a:extLst>
              <a:ext uri="{FF2B5EF4-FFF2-40B4-BE49-F238E27FC236}">
                <a16:creationId xmlns="" xmlns:a16="http://schemas.microsoft.com/office/drawing/2014/main" id="{167159E2-B4DF-4412-87FF-7AE91A6C8B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r="3812" b="-1"/>
          <a:stretch/>
        </p:blipFill>
        <p:spPr>
          <a:xfrm>
            <a:off x="10439400" y="-10633"/>
            <a:ext cx="1726019" cy="1382234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3C3F17E-0134-4927-AD9E-C1DF8D242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152400"/>
            <a:ext cx="6997192" cy="55399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Informatiza APS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9CFA6DFE-858D-4EB1-BCE2-52550824C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912" y="1600200"/>
            <a:ext cx="10806175" cy="276999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 </a:t>
            </a:r>
          </a:p>
        </p:txBody>
      </p:sp>
      <p:pic>
        <p:nvPicPr>
          <p:cNvPr id="4" name="Espaço Reservado para Conteúdo 4" descr="Logotipo, nome da empresa&#10;&#10;Descrição gerada automaticamente">
            <a:extLst>
              <a:ext uri="{FF2B5EF4-FFF2-40B4-BE49-F238E27FC236}">
                <a16:creationId xmlns="" xmlns:a16="http://schemas.microsoft.com/office/drawing/2014/main" id="{8F2B1C97-5F8E-4031-BDCF-68621D04B7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r="3812" b="-1"/>
          <a:stretch/>
        </p:blipFill>
        <p:spPr>
          <a:xfrm>
            <a:off x="10668000" y="152400"/>
            <a:ext cx="1261109" cy="1009924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graphicFrame>
        <p:nvGraphicFramePr>
          <p:cNvPr id="5" name="Tabela 5">
            <a:extLst>
              <a:ext uri="{FF2B5EF4-FFF2-40B4-BE49-F238E27FC236}">
                <a16:creationId xmlns="" xmlns:a16="http://schemas.microsoft.com/office/drawing/2014/main" id="{53F4969B-6E27-4C1D-9ECB-61F086C19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700307"/>
              </p:ext>
            </p:extLst>
          </p:nvPr>
        </p:nvGraphicFramePr>
        <p:xfrm>
          <a:off x="838200" y="1447800"/>
          <a:ext cx="10435261" cy="4541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3818">
                  <a:extLst>
                    <a:ext uri="{9D8B030D-6E8A-4147-A177-3AD203B41FA5}">
                      <a16:colId xmlns="" xmlns:a16="http://schemas.microsoft.com/office/drawing/2014/main" val="1082831541"/>
                    </a:ext>
                  </a:extLst>
                </a:gridCol>
                <a:gridCol w="2455557">
                  <a:extLst>
                    <a:ext uri="{9D8B030D-6E8A-4147-A177-3AD203B41FA5}">
                      <a16:colId xmlns="" xmlns:a16="http://schemas.microsoft.com/office/drawing/2014/main" val="2185037389"/>
                    </a:ext>
                  </a:extLst>
                </a:gridCol>
                <a:gridCol w="2455557">
                  <a:extLst>
                    <a:ext uri="{9D8B030D-6E8A-4147-A177-3AD203B41FA5}">
                      <a16:colId xmlns="" xmlns:a16="http://schemas.microsoft.com/office/drawing/2014/main" val="567248324"/>
                    </a:ext>
                  </a:extLst>
                </a:gridCol>
                <a:gridCol w="2920329">
                  <a:extLst>
                    <a:ext uri="{9D8B030D-6E8A-4147-A177-3AD203B41FA5}">
                      <a16:colId xmlns="" xmlns:a16="http://schemas.microsoft.com/office/drawing/2014/main" val="1140471071"/>
                    </a:ext>
                  </a:extLst>
                </a:gridCol>
              </a:tblGrid>
              <a:tr h="430554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ELEGÍVEIS 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SOLICITADOS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HOMOLOGADAS 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CANCELADAS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94001209"/>
                  </a:ext>
                </a:extLst>
              </a:tr>
              <a:tr h="65559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A</a:t>
                      </a:r>
                      <a:r>
                        <a:rPr lang="pt-BR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SSUNÇÃO  DO PI</a:t>
                      </a:r>
                      <a:endParaRPr lang="pt-BR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ALTO LONGÁ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ÁGUA</a:t>
                      </a:r>
                      <a:r>
                        <a:rPr lang="pt-B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BRANCA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AGRICOLÂNDIA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1766579"/>
                  </a:ext>
                </a:extLst>
              </a:tr>
              <a:tr h="374624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BARRO DURO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ALTOS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ALTOS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ALTOS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6778487"/>
                  </a:ext>
                </a:extLst>
              </a:tr>
              <a:tr h="52043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PALMEIRAIS</a:t>
                      </a:r>
                    </a:p>
                    <a:p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BOQUEIRÃO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REGENERAÇÃO</a:t>
                      </a:r>
                    </a:p>
                    <a:p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BARRO DURO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04228111"/>
                  </a:ext>
                </a:extLst>
              </a:tr>
              <a:tr h="861109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SANTO ANTÔNIO DOS MILAGRES</a:t>
                      </a:r>
                    </a:p>
                    <a:p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CAMPO</a:t>
                      </a:r>
                      <a:r>
                        <a:rPr lang="pt-B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MAIOR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TERESINA</a:t>
                      </a:r>
                    </a:p>
                    <a:p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CABECEIRAS 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0430903"/>
                  </a:ext>
                </a:extLst>
              </a:tr>
              <a:tr h="609952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SÃO</a:t>
                      </a:r>
                      <a:r>
                        <a:rPr lang="pt-B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JOÃO DA SERRA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JATOBÁ DO PI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JOSÉ DE FREITAS</a:t>
                      </a:r>
                    </a:p>
                    <a:p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CAMPO MAIOR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39075107"/>
                  </a:ext>
                </a:extLst>
              </a:tr>
              <a:tr h="374624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UNIÃO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LAGOA ALEGRE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CAMPO</a:t>
                      </a:r>
                      <a:r>
                        <a:rPr lang="pt-B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MAIOR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COIVARAS 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75794628"/>
                  </a:ext>
                </a:extLst>
              </a:tr>
              <a:tr h="655592">
                <a:tc>
                  <a:txBody>
                    <a:bodyPr/>
                    <a:lstStyle/>
                    <a:p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MIGUEL ALVES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ANGICAL DO PIAUÍ</a:t>
                      </a:r>
                    </a:p>
                    <a:p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JUAZEIRO DO PIAUÍ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60993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2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3C3F17E-0134-4927-AD9E-C1DF8D242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152400"/>
            <a:ext cx="6997192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Informatiza APS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9CFA6DFE-858D-4EB1-BCE2-52550824C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912" y="1600200"/>
            <a:ext cx="10806175" cy="276999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 </a:t>
            </a:r>
          </a:p>
        </p:txBody>
      </p:sp>
      <p:pic>
        <p:nvPicPr>
          <p:cNvPr id="4" name="Espaço Reservado para Conteúdo 4" descr="Logotipo, nome da empresa&#10;&#10;Descrição gerada automaticamente">
            <a:extLst>
              <a:ext uri="{FF2B5EF4-FFF2-40B4-BE49-F238E27FC236}">
                <a16:creationId xmlns="" xmlns:a16="http://schemas.microsoft.com/office/drawing/2014/main" id="{8F2B1C97-5F8E-4031-BDCF-68621D04B7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r="3812" b="-1"/>
          <a:stretch/>
        </p:blipFill>
        <p:spPr>
          <a:xfrm>
            <a:off x="10668000" y="152400"/>
            <a:ext cx="1261109" cy="1009924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graphicFrame>
        <p:nvGraphicFramePr>
          <p:cNvPr id="5" name="Tabela 5">
            <a:extLst>
              <a:ext uri="{FF2B5EF4-FFF2-40B4-BE49-F238E27FC236}">
                <a16:creationId xmlns="" xmlns:a16="http://schemas.microsoft.com/office/drawing/2014/main" id="{53F4969B-6E27-4C1D-9ECB-61F086C19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332109"/>
              </p:ext>
            </p:extLst>
          </p:nvPr>
        </p:nvGraphicFramePr>
        <p:xfrm>
          <a:off x="533402" y="762728"/>
          <a:ext cx="10134598" cy="5377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9178">
                  <a:extLst>
                    <a:ext uri="{9D8B030D-6E8A-4147-A177-3AD203B41FA5}">
                      <a16:colId xmlns="" xmlns:a16="http://schemas.microsoft.com/office/drawing/2014/main" val="1082831541"/>
                    </a:ext>
                  </a:extLst>
                </a:gridCol>
                <a:gridCol w="2419178">
                  <a:extLst>
                    <a:ext uri="{9D8B030D-6E8A-4147-A177-3AD203B41FA5}">
                      <a16:colId xmlns="" xmlns:a16="http://schemas.microsoft.com/office/drawing/2014/main" val="2185037389"/>
                    </a:ext>
                  </a:extLst>
                </a:gridCol>
                <a:gridCol w="2419178">
                  <a:extLst>
                    <a:ext uri="{9D8B030D-6E8A-4147-A177-3AD203B41FA5}">
                      <a16:colId xmlns="" xmlns:a16="http://schemas.microsoft.com/office/drawing/2014/main" val="567248324"/>
                    </a:ext>
                  </a:extLst>
                </a:gridCol>
                <a:gridCol w="2877064">
                  <a:extLst>
                    <a:ext uri="{9D8B030D-6E8A-4147-A177-3AD203B41FA5}">
                      <a16:colId xmlns="" xmlns:a16="http://schemas.microsoft.com/office/drawing/2014/main" val="1140471071"/>
                    </a:ext>
                  </a:extLst>
                </a:gridCol>
              </a:tblGrid>
              <a:tr h="29587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ELEGÍVEIS </a:t>
                      </a:r>
                      <a:endParaRPr lang="pt-B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SOLICITADOS</a:t>
                      </a:r>
                      <a:endParaRPr lang="pt-B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HOMOLOGADAS </a:t>
                      </a:r>
                      <a:endParaRPr lang="pt-B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CANCELADAS</a:t>
                      </a:r>
                      <a:endParaRPr lang="pt-B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94001209"/>
                  </a:ext>
                </a:extLst>
              </a:tr>
              <a:tr h="502993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PASSAGEM FRANCA</a:t>
                      </a:r>
                      <a:endParaRPr lang="pt-B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BENEDITINOS/ NOVO SANTO ANTÔNIO</a:t>
                      </a:r>
                      <a:endParaRPr lang="pt-B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LAGOA ALEGRE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1766579"/>
                  </a:ext>
                </a:extLst>
              </a:tr>
              <a:tr h="502993">
                <a:tc>
                  <a:txBody>
                    <a:bodyPr/>
                    <a:lstStyle/>
                    <a:p>
                      <a:endParaRPr lang="pt-B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SÃO MIGUEL DO TAPUIO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CURRALINHOS/BARRO DURO</a:t>
                      </a:r>
                      <a:endParaRPr lang="pt-B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LAGOA</a:t>
                      </a:r>
                      <a:r>
                        <a:rPr lang="pt-B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PI</a:t>
                      </a:r>
                      <a:endParaRPr lang="pt-B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6778487"/>
                  </a:ext>
                </a:extLst>
              </a:tr>
              <a:tr h="502993">
                <a:tc>
                  <a:txBody>
                    <a:bodyPr/>
                    <a:lstStyle/>
                    <a:p>
                      <a:endParaRPr lang="pt-B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SÃO PEDRO DO 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JARDIM</a:t>
                      </a:r>
                      <a:r>
                        <a:rPr lang="pt-B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pt-B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MULATO/LAGOA ALEGRE</a:t>
                      </a:r>
                      <a:endParaRPr lang="pt-B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LAGOINHA DO PI</a:t>
                      </a:r>
                      <a:endParaRPr lang="pt-B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04228111"/>
                  </a:ext>
                </a:extLst>
              </a:tr>
              <a:tr h="502993">
                <a:tc>
                  <a:txBody>
                    <a:bodyPr/>
                    <a:lstStyle/>
                    <a:p>
                      <a:endParaRPr lang="pt-B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MONSENHOR</a:t>
                      </a:r>
                      <a:r>
                        <a:rPr lang="pt-B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GIL</a:t>
                      </a:r>
                      <a:endParaRPr lang="pt-B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MONSENHOR GIL</a:t>
                      </a:r>
                    </a:p>
                    <a:p>
                      <a:endParaRPr lang="pt-B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0430903"/>
                  </a:ext>
                </a:extLst>
              </a:tr>
              <a:tr h="347400">
                <a:tc>
                  <a:txBody>
                    <a:bodyPr/>
                    <a:lstStyle/>
                    <a:p>
                      <a:endParaRPr lang="pt-B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NAZÁRIA/AGRICOLÂNDIA</a:t>
                      </a:r>
                      <a:endParaRPr lang="pt-B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MIGUEL LEÃO/TERESINA</a:t>
                      </a:r>
                      <a:endParaRPr lang="pt-B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39075107"/>
                  </a:ext>
                </a:extLst>
              </a:tr>
              <a:tr h="502993">
                <a:tc>
                  <a:txBody>
                    <a:bodyPr/>
                    <a:lstStyle/>
                    <a:p>
                      <a:endParaRPr lang="pt-B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NOSSA SENHORA DE </a:t>
                      </a:r>
                      <a:r>
                        <a:rPr lang="pt-B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NAZARÉ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NOVO SANTO ANTÔNIO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75794628"/>
                  </a:ext>
                </a:extLst>
              </a:tr>
              <a:tr h="710108">
                <a:tc>
                  <a:txBody>
                    <a:bodyPr/>
                    <a:lstStyle/>
                    <a:p>
                      <a:endParaRPr lang="pt-B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DEMERVAL LOBÃO</a:t>
                      </a:r>
                    </a:p>
                    <a:p>
                      <a:endParaRPr lang="pt-B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pt-B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PAU D'ARCO DO PIAUÍ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60993496"/>
                  </a:ext>
                </a:extLst>
              </a:tr>
              <a:tr h="502993">
                <a:tc>
                  <a:txBody>
                    <a:bodyPr/>
                    <a:lstStyle/>
                    <a:p>
                      <a:endParaRPr lang="pt-B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SÃO PEDRO DO PI</a:t>
                      </a:r>
                    </a:p>
                    <a:p>
                      <a:endParaRPr lang="pt-B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REGENERAÇÃO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2993">
                <a:tc>
                  <a:txBody>
                    <a:bodyPr/>
                    <a:lstStyle/>
                    <a:p>
                      <a:endParaRPr lang="pt-B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CABECEIRAS</a:t>
                      </a:r>
                      <a:r>
                        <a:rPr lang="pt-B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t-B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SÃO GONÇALO DO PIAUÍ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2993">
                <a:tc>
                  <a:txBody>
                    <a:bodyPr/>
                    <a:lstStyle/>
                    <a:p>
                      <a:endParaRPr lang="pt-B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COCAL DE TELHA</a:t>
                      </a:r>
                      <a:endParaRPr lang="pt-B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SÃO PEDRO DO PIAUÍ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22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9F80AF3-7345-4DD1-8253-EC8FFDA6A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b="1" dirty="0">
                <a:solidFill>
                  <a:srgbClr val="FFFF00"/>
                </a:solidFill>
              </a:rPr>
              <a:t>RELATO DE </a:t>
            </a:r>
            <a:r>
              <a:rPr lang="pt-BR" b="1" dirty="0">
                <a:solidFill>
                  <a:srgbClr val="FFFF00"/>
                </a:solidFill>
              </a:rPr>
              <a:t>EXPERI</a:t>
            </a:r>
            <a:r>
              <a:rPr lang="x-none" b="1" dirty="0">
                <a:solidFill>
                  <a:srgbClr val="FFFF00"/>
                </a:solidFill>
              </a:rPr>
              <a:t>Ê</a:t>
            </a:r>
            <a:r>
              <a:rPr lang="pt-BR" b="1" dirty="0">
                <a:solidFill>
                  <a:srgbClr val="FFFF00"/>
                </a:solidFill>
              </a:rPr>
              <a:t>NCIA D</a:t>
            </a:r>
            <a:r>
              <a:rPr lang="x-none" b="1" dirty="0">
                <a:solidFill>
                  <a:srgbClr val="FFFF00"/>
                </a:solidFill>
              </a:rPr>
              <a:t>O </a:t>
            </a:r>
            <a:r>
              <a:rPr lang="pt-BR" b="1" dirty="0">
                <a:solidFill>
                  <a:srgbClr val="FFFF00"/>
                </a:solidFill>
              </a:rPr>
              <a:t> GESTOR </a:t>
            </a:r>
            <a:br>
              <a:rPr lang="pt-BR" b="1" dirty="0">
                <a:solidFill>
                  <a:srgbClr val="FFFF00"/>
                </a:solidFill>
              </a:rPr>
            </a:br>
            <a:r>
              <a:rPr lang="x-none" b="1" dirty="0">
                <a:solidFill>
                  <a:srgbClr val="FFFF00"/>
                </a:solidFill>
              </a:rPr>
              <a:t>SOBRE A IMPORTÂNCIA DA INFORMATIZAÇÃO 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BF6F4DF7-AF2A-4785-A39C-0EB65F82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912" y="1332991"/>
            <a:ext cx="10806175" cy="2769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x-none" dirty="0"/>
              <a:t> </a:t>
            </a:r>
            <a:endParaRPr lang="pt-BR" dirty="0"/>
          </a:p>
        </p:txBody>
      </p:sp>
      <p:pic>
        <p:nvPicPr>
          <p:cNvPr id="4" name="Espaço Reservado para Conteúdo 4" descr="Logotipo, nome da empresa&#10;&#10;Descrição gerada automaticamente">
            <a:extLst>
              <a:ext uri="{FF2B5EF4-FFF2-40B4-BE49-F238E27FC236}">
                <a16:creationId xmlns="" xmlns:a16="http://schemas.microsoft.com/office/drawing/2014/main" id="{C8C283F4-04D0-4C28-917B-7C5E8E26FD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r="3812" b="-1"/>
          <a:stretch/>
        </p:blipFill>
        <p:spPr>
          <a:xfrm>
            <a:off x="10668000" y="152400"/>
            <a:ext cx="1261109" cy="1009924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C537C410-5BA0-4A02-B4C4-6AACC1742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750" y="2971800"/>
            <a:ext cx="2973324" cy="243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3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3C3F17E-0134-4927-AD9E-C1DF8D242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1" y="609600"/>
            <a:ext cx="6573685" cy="83820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MONITORAMENTO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9CFA6DFE-858D-4EB1-BCE2-52550824C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11836"/>
            <a:ext cx="9677400" cy="4665164"/>
          </a:xfrm>
        </p:spPr>
        <p:txBody>
          <a:bodyPr anchor="t">
            <a:no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latin typeface="Eras Bold ITC" panose="020B0907030504020204" pitchFamily="34" charset="0"/>
              </a:rPr>
              <a:t>Monitoramento das Inconsistências no cadastro, através do relatório de inconsistência; </a:t>
            </a:r>
            <a:endParaRPr lang="pt-BR" sz="1800" dirty="0">
              <a:latin typeface="Eras Bold ITC" panose="020B0907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sz="1800" dirty="0">
                <a:latin typeface="Eras Bold ITC" panose="020B0907030504020204" pitchFamily="34" charset="0"/>
              </a:rPr>
              <a:t>Identificação do usuário preenchido incorretamente; ( monitoramento </a:t>
            </a:r>
            <a:r>
              <a:rPr lang="pt-BR" sz="1800" dirty="0" err="1">
                <a:latin typeface="Eras Bold ITC" panose="020B0907030504020204" pitchFamily="34" charset="0"/>
              </a:rPr>
              <a:t>sisab</a:t>
            </a:r>
            <a:r>
              <a:rPr lang="pt-BR" sz="1800" dirty="0">
                <a:latin typeface="Eras Bold ITC" panose="020B0907030504020204" pitchFamily="34" charset="0"/>
              </a:rPr>
              <a:t>)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1800" dirty="0">
                <a:latin typeface="Eras Bold ITC" panose="020B0907030504020204" pitchFamily="34" charset="0"/>
              </a:rPr>
              <a:t>As informações contidas no Cadastro Individual deverão ser as mesmas na CDT;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sz="1800" dirty="0">
                <a:latin typeface="Eras Bold ITC" panose="020B0907030504020204" pitchFamily="34" charset="0"/>
              </a:rPr>
              <a:t>Divergências entre as informações de CNES e INE; ( monitoramento e atualização do CNES)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1800" dirty="0">
                <a:latin typeface="Eras Bold ITC" panose="020B0907030504020204" pitchFamily="34" charset="0"/>
              </a:rPr>
              <a:t>Os cidadãos de um mesmo domicílio devem ser cadastrados pelos profissionais pertencentes a um mesmo estabelecimento e equipe de saúde; ( atenção as notas de orientação e ficha de preenchimento)</a:t>
            </a:r>
          </a:p>
          <a:p>
            <a:pPr marL="0" indent="0">
              <a:lnSpc>
                <a:spcPct val="90000"/>
              </a:lnSpc>
              <a:buNone/>
            </a:pPr>
            <a:endParaRPr lang="pt-BR" sz="1800" dirty="0">
              <a:latin typeface="Eras Bold ITC" panose="020B0907030504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latin typeface="Eras Bold ITC" panose="020B0907030504020204" pitchFamily="34" charset="0"/>
              </a:rPr>
              <a:t>Atualização das versões do e- SUS;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1800" dirty="0">
                <a:solidFill>
                  <a:srgbClr val="FFFF00"/>
                </a:solidFill>
                <a:latin typeface="Eras Bold ITC" panose="020B0907030504020204" pitchFamily="34" charset="0"/>
              </a:rPr>
              <a:t>Importante: o monitoramento constante pelo gestor e  equipe, possibilita uma informação qualificada, a identificação de falhas e a correção em tempo adequado para que não haja prejuízo. </a:t>
            </a:r>
            <a:endParaRPr lang="pt-BR" sz="1800" dirty="0">
              <a:solidFill>
                <a:srgbClr val="FFFF00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992BEA6C-0778-4308-A781-6E5859228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1847858"/>
            <a:ext cx="2098826" cy="291428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4" name="Espaço Reservado para Conteúdo 4" descr="Logotipo, nome da empresa&#10;&#10;Descrição gerada automaticamente">
            <a:extLst>
              <a:ext uri="{FF2B5EF4-FFF2-40B4-BE49-F238E27FC236}">
                <a16:creationId xmlns="" xmlns:a16="http://schemas.microsoft.com/office/drawing/2014/main" id="{8F2B1C97-5F8E-4031-BDCF-68621D04B7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r="3812" b="-1"/>
          <a:stretch/>
        </p:blipFill>
        <p:spPr>
          <a:xfrm>
            <a:off x="10668000" y="152400"/>
            <a:ext cx="1261109" cy="1009924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3336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3C3F17E-0134-4927-AD9E-C1DF8D242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912" y="152401"/>
            <a:ext cx="9975088" cy="1938992"/>
          </a:xfrm>
        </p:spPr>
        <p:txBody>
          <a:bodyPr>
            <a:normAutofit fontScale="90000"/>
          </a:bodyPr>
          <a:lstStyle/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sz="2400" b="1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INDICADOR 1 </a:t>
            </a:r>
            <a:br>
              <a:rPr lang="pt-BR" sz="2400" b="1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</a:br>
            <a:r>
              <a:rPr lang="pt-BR" sz="2400" b="1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Proporção de gestantes com pelo menos 6 (seis) consultas pré-natal realizadas, sendo a 1ª até a 12 ª semana de gestação. 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9CFA6DFE-858D-4EB1-BCE2-52550824C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912" y="1600200"/>
            <a:ext cx="10806175" cy="276999"/>
          </a:xfrm>
        </p:spPr>
        <p:txBody>
          <a:bodyPr>
            <a:normAutofit fontScale="70000" lnSpcReduction="20000"/>
          </a:bodyPr>
          <a:lstStyle/>
          <a:p>
            <a:pPr algn="l"/>
            <a:endParaRPr lang="pt-BR" dirty="0"/>
          </a:p>
        </p:txBody>
      </p:sp>
      <p:pic>
        <p:nvPicPr>
          <p:cNvPr id="4" name="Espaço Reservado para Conteúdo 4" descr="Logotipo, nome da empresa&#10;&#10;Descrição gerada automaticamente">
            <a:extLst>
              <a:ext uri="{FF2B5EF4-FFF2-40B4-BE49-F238E27FC236}">
                <a16:creationId xmlns="" xmlns:a16="http://schemas.microsoft.com/office/drawing/2014/main" id="{8F2B1C97-5F8E-4031-BDCF-68621D04B7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r="3812" b="-1"/>
          <a:stretch/>
        </p:blipFill>
        <p:spPr>
          <a:xfrm>
            <a:off x="10668000" y="152400"/>
            <a:ext cx="1261109" cy="1009924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0125B312-8BE6-492D-8927-81EFD41EF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600200"/>
            <a:ext cx="5334000" cy="516875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9DDE9BF0-614B-49FA-9F8E-9048BD9E1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12" y="1605194"/>
            <a:ext cx="6120297" cy="3124200"/>
          </a:xfrm>
          <a:prstGeom prst="rect">
            <a:avLst/>
          </a:prstGeom>
        </p:spPr>
      </p:pic>
      <p:pic>
        <p:nvPicPr>
          <p:cNvPr id="7170" name="Picture 2" descr="Pré-Natal - Dr. Bruno Bedoschi - YouTube">
            <a:extLst>
              <a:ext uri="{FF2B5EF4-FFF2-40B4-BE49-F238E27FC236}">
                <a16:creationId xmlns="" xmlns:a16="http://schemas.microsoft.com/office/drawing/2014/main" id="{E83BC7DE-5362-468E-9FEA-207E2FD86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6308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ocê já ouviu falar sobre pré-natal psicológico? - Instituto Psicologia  Goiânia">
            <a:extLst>
              <a:ext uri="{FF2B5EF4-FFF2-40B4-BE49-F238E27FC236}">
                <a16:creationId xmlns="" xmlns:a16="http://schemas.microsoft.com/office/drawing/2014/main" id="{E883746B-5343-4739-A4D8-86F25C426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78642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56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3C3F17E-0134-4927-AD9E-C1DF8D242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076" y="18011"/>
            <a:ext cx="10514011" cy="762000"/>
          </a:xfrm>
        </p:spPr>
        <p:txBody>
          <a:bodyPr>
            <a:normAutofit fontScale="90000"/>
          </a:bodyPr>
          <a:lstStyle/>
          <a:p>
            <a:r>
              <a:rPr lang="pt-BR" sz="1600" b="0" i="0" u="none" strike="noStrike" baseline="0" dirty="0">
                <a:latin typeface="Calibri" panose="020F0502020204030204" pitchFamily="34" charset="0"/>
              </a:rPr>
              <a:t/>
            </a:r>
            <a:br>
              <a:rPr lang="pt-BR" sz="1600" b="0" i="0" u="none" strike="noStrike" baseline="0" dirty="0">
                <a:latin typeface="Calibri" panose="020F0502020204030204" pitchFamily="34" charset="0"/>
              </a:rPr>
            </a:br>
            <a:r>
              <a:rPr lang="pt-BR" sz="16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pt-BR" sz="200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INDICADOR 1 </a:t>
            </a:r>
            <a:br>
              <a:rPr lang="pt-BR" sz="200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</a:br>
            <a:r>
              <a:rPr lang="pt-BR" sz="200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Proporção de gestantes com pelo menos 6 (seis) consultas pré-natal realizadas, sendo a 1ª até a 12 ª semana de gestação. </a:t>
            </a:r>
            <a:r>
              <a:rPr lang="pt-BR" sz="2000" b="0" i="0" u="none" strike="noStrike" baseline="0" dirty="0">
                <a:latin typeface="Calibri" panose="020F0502020204030204" pitchFamily="34" charset="0"/>
              </a:rPr>
              <a:t/>
            </a:r>
            <a:br>
              <a:rPr lang="pt-BR" sz="2000" b="0" i="0" u="none" strike="noStrike" baseline="0" dirty="0">
                <a:latin typeface="Calibri" panose="020F0502020204030204" pitchFamily="34" charset="0"/>
              </a:rPr>
            </a:br>
            <a:endParaRPr lang="pt-BR" sz="200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9CFA6DFE-858D-4EB1-BCE2-52550824C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828800"/>
            <a:ext cx="10287000" cy="48006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endParaRPr lang="x-none" sz="1300" b="1" i="0" u="none" strike="noStrike" baseline="0" dirty="0">
              <a:latin typeface="Verdana-Bold"/>
            </a:endParaRPr>
          </a:p>
          <a:p>
            <a:pPr>
              <a:lnSpc>
                <a:spcPct val="110000"/>
              </a:lnSpc>
            </a:pPr>
            <a:endParaRPr lang="x-none" sz="5000" b="1" i="0" u="none" strike="noStrike" baseline="0" dirty="0">
              <a:latin typeface="Verdana-Bold"/>
            </a:endParaRPr>
          </a:p>
          <a:p>
            <a:pPr>
              <a:lnSpc>
                <a:spcPct val="110000"/>
              </a:lnSpc>
            </a:pPr>
            <a:endParaRPr lang="x-none" sz="5000" b="1" dirty="0">
              <a:latin typeface="Verdana-Bold"/>
            </a:endParaRPr>
          </a:p>
          <a:p>
            <a:pPr>
              <a:lnSpc>
                <a:spcPct val="110000"/>
              </a:lnSpc>
            </a:pPr>
            <a:endParaRPr lang="x-none" sz="5000" b="1" i="0" u="none" strike="noStrike" baseline="0" dirty="0">
              <a:latin typeface="Verdana-Bold"/>
            </a:endParaRPr>
          </a:p>
          <a:p>
            <a:pPr>
              <a:lnSpc>
                <a:spcPct val="110000"/>
              </a:lnSpc>
            </a:pPr>
            <a:endParaRPr lang="x-none" sz="5000" b="1" dirty="0">
              <a:latin typeface="Verdana-Bold"/>
            </a:endParaRPr>
          </a:p>
          <a:p>
            <a:pPr>
              <a:lnSpc>
                <a:spcPct val="110000"/>
              </a:lnSpc>
            </a:pPr>
            <a:endParaRPr lang="x-none" sz="5000" b="1" i="0" u="none" strike="noStrike" baseline="0" dirty="0">
              <a:latin typeface="Verdana-Bold"/>
            </a:endParaRPr>
          </a:p>
          <a:p>
            <a:pPr>
              <a:lnSpc>
                <a:spcPct val="110000"/>
              </a:lnSpc>
            </a:pPr>
            <a:endParaRPr lang="x-none" sz="5000" b="1" dirty="0">
              <a:latin typeface="Verdana-Bold"/>
            </a:endParaRPr>
          </a:p>
          <a:p>
            <a:pPr marL="0" indent="0">
              <a:lnSpc>
                <a:spcPct val="110000"/>
              </a:lnSpc>
              <a:buNone/>
            </a:pPr>
            <a:endParaRPr lang="x-none" sz="7200" b="1" i="0" u="none" strike="noStrike" baseline="0" dirty="0">
              <a:latin typeface="Verdana-Bold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pt-BR" sz="7200" b="1" i="0" u="none" strike="noStrike" baseline="0" dirty="0">
                <a:latin typeface="Verdana-Bold"/>
              </a:rPr>
              <a:t>RECOMENDAÇÕES PARA REGISTRO DAS INFORMAÇÕES DE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sz="7200" b="1" i="0" u="none" strike="noStrike" baseline="0" dirty="0">
                <a:latin typeface="Verdana-Bold"/>
              </a:rPr>
              <a:t>SAÚDE</a:t>
            </a:r>
          </a:p>
          <a:p>
            <a:pPr>
              <a:lnSpc>
                <a:spcPct val="110000"/>
              </a:lnSpc>
            </a:pPr>
            <a:endParaRPr lang="pt-BR" sz="4200" b="1" i="0" u="none" strike="noStrike" baseline="0" dirty="0">
              <a:latin typeface="Verdana-Bold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pt-BR" sz="6400" i="0" u="none" strike="noStrike" baseline="0" dirty="0">
                <a:latin typeface="Verdana" panose="020B0604030504040204" pitchFamily="34" charset="0"/>
              </a:rPr>
              <a:t>Registro diário e preferencialmente durante o contato assistencial;</a:t>
            </a:r>
          </a:p>
          <a:p>
            <a:pPr>
              <a:lnSpc>
                <a:spcPct val="110000"/>
              </a:lnSpc>
            </a:pPr>
            <a:endParaRPr lang="pt-BR" sz="6400" i="0" u="none" strike="noStrike" baseline="0" dirty="0">
              <a:latin typeface="Verdan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pt-BR" sz="6400" i="0" u="none" strike="noStrike" baseline="0" dirty="0">
                <a:latin typeface="Verdana" panose="020B0604030504040204" pitchFamily="34" charset="0"/>
              </a:rPr>
              <a:t>2.Adequado preenchimento dos campos relacionados, conforme os</a:t>
            </a:r>
            <a:r>
              <a:rPr lang="x-none" sz="6400" i="0" u="none" strike="noStrike" baseline="0" dirty="0">
                <a:latin typeface="Verdana" panose="020B0604030504040204" pitchFamily="34" charset="0"/>
              </a:rPr>
              <a:t> </a:t>
            </a:r>
            <a:r>
              <a:rPr lang="pt-BR" sz="6400" i="0" u="none" strike="noStrike" baseline="0" dirty="0">
                <a:latin typeface="Verdana" panose="020B0604030504040204" pitchFamily="34" charset="0"/>
              </a:rPr>
              <a:t>documentos Guias de qualificação dos Indicadores;</a:t>
            </a:r>
          </a:p>
          <a:p>
            <a:pPr>
              <a:lnSpc>
                <a:spcPct val="110000"/>
              </a:lnSpc>
            </a:pPr>
            <a:endParaRPr lang="pt-BR" sz="6400" i="0" u="none" strike="noStrike" baseline="0" dirty="0">
              <a:latin typeface="Verdan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pt-BR" sz="6400" dirty="0">
                <a:latin typeface="Verdana" panose="020B0604030504040204" pitchFamily="34" charset="0"/>
              </a:rPr>
              <a:t>3.</a:t>
            </a:r>
            <a:r>
              <a:rPr lang="pt-BR" sz="6400" i="0" u="none" strike="noStrike" baseline="0" dirty="0">
                <a:latin typeface="Verdana" panose="020B0604030504040204" pitchFamily="34" charset="0"/>
              </a:rPr>
              <a:t> Rotinas de envio idealmente imediatas, podendo ser também </a:t>
            </a:r>
            <a:r>
              <a:rPr lang="pt-BR" sz="6400" i="0" u="none" strike="noStrike" baseline="0" dirty="0" err="1">
                <a:latin typeface="Verdana" panose="020B0604030504040204" pitchFamily="34" charset="0"/>
              </a:rPr>
              <a:t>diárias,semanais</a:t>
            </a:r>
            <a:r>
              <a:rPr lang="pt-BR" sz="6400" i="0" u="none" strike="noStrike" baseline="0" dirty="0">
                <a:latin typeface="Verdana" panose="020B0604030504040204" pitchFamily="34" charset="0"/>
              </a:rPr>
              <a:t> ou mensais. A depender da realidade de conexão municipal,</a:t>
            </a:r>
          </a:p>
          <a:p>
            <a:pPr>
              <a:lnSpc>
                <a:spcPct val="110000"/>
              </a:lnSpc>
            </a:pPr>
            <a:r>
              <a:rPr lang="pt-BR" sz="6400" i="0" u="none" strike="noStrike" baseline="0" dirty="0">
                <a:latin typeface="Verdana" panose="020B0604030504040204" pitchFamily="34" charset="0"/>
              </a:rPr>
              <a:t>envio dos dados dentro da competência de envio padrão, ou seja, até o</a:t>
            </a:r>
            <a:r>
              <a:rPr lang="x-none" sz="6400" i="0" u="none" strike="noStrike" baseline="0" dirty="0">
                <a:latin typeface="Verdana" panose="020B0604030504040204" pitchFamily="34" charset="0"/>
              </a:rPr>
              <a:t> </a:t>
            </a:r>
            <a:r>
              <a:rPr lang="pt-BR" sz="6400" i="0" u="none" strike="noStrike" baseline="0" dirty="0">
                <a:latin typeface="Verdana" panose="020B0604030504040204" pitchFamily="34" charset="0"/>
              </a:rPr>
              <a:t>10º dia útil da competência posterior ao atendimento;</a:t>
            </a:r>
          </a:p>
          <a:p>
            <a:pPr>
              <a:lnSpc>
                <a:spcPct val="110000"/>
              </a:lnSpc>
            </a:pPr>
            <a:endParaRPr lang="pt-BR" sz="6400" dirty="0">
              <a:latin typeface="Verdan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pt-BR" sz="6400" dirty="0">
                <a:latin typeface="Verdana" panose="020B0604030504040204" pitchFamily="34" charset="0"/>
              </a:rPr>
              <a:t>4.</a:t>
            </a:r>
            <a:r>
              <a:rPr lang="pt-BR" sz="6400" i="0" u="none" strike="noStrike" baseline="0" dirty="0">
                <a:latin typeface="Verdana" panose="020B0604030504040204" pitchFamily="34" charset="0"/>
              </a:rPr>
              <a:t> O uso de prontuários eletrônicos, por ser associado a melhores registros e</a:t>
            </a:r>
            <a:r>
              <a:rPr lang="x-none" sz="6400" i="0" u="none" strike="noStrike" baseline="0" dirty="0">
                <a:latin typeface="Verdana" panose="020B0604030504040204" pitchFamily="34" charset="0"/>
              </a:rPr>
              <a:t> </a:t>
            </a:r>
            <a:r>
              <a:rPr lang="pt-BR" sz="6400" i="0" u="none" strike="noStrike" baseline="0" dirty="0">
                <a:latin typeface="Verdana" panose="020B0604030504040204" pitchFamily="34" charset="0"/>
              </a:rPr>
              <a:t>possibilitar o envio e compartilhamento de dados administrativos e clínicos em tempo oportuno. O </a:t>
            </a:r>
            <a:r>
              <a:rPr lang="pt-BR" sz="6400" i="0" u="none" strike="noStrike" baseline="0" dirty="0" smtClean="0">
                <a:latin typeface="Verdana" panose="020B0604030504040204" pitchFamily="34" charset="0"/>
              </a:rPr>
              <a:t>Ministério </a:t>
            </a:r>
            <a:r>
              <a:rPr lang="pt-BR" sz="6400" i="0" u="none" strike="noStrike" baseline="0" dirty="0">
                <a:latin typeface="Verdana" panose="020B0604030504040204" pitchFamily="34" charset="0"/>
              </a:rPr>
              <a:t>da Saúde apoia a informatização da APS</a:t>
            </a:r>
            <a:r>
              <a:rPr lang="x-none" sz="6400" i="0" u="none" strike="noStrike" baseline="0" dirty="0">
                <a:latin typeface="Verdana" panose="020B0604030504040204" pitchFamily="34" charset="0"/>
              </a:rPr>
              <a:t> </a:t>
            </a:r>
            <a:r>
              <a:rPr lang="pt-BR" sz="6400" i="0" u="none" strike="noStrike" baseline="0" dirty="0">
                <a:latin typeface="Verdana" panose="020B0604030504040204" pitchFamily="34" charset="0"/>
              </a:rPr>
              <a:t>por meio do Informatiza APS;</a:t>
            </a:r>
          </a:p>
          <a:p>
            <a:pPr>
              <a:lnSpc>
                <a:spcPct val="110000"/>
              </a:lnSpc>
            </a:pPr>
            <a:endParaRPr lang="pt-BR" sz="6400" dirty="0">
              <a:latin typeface="Verdan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pt-BR" sz="6400" dirty="0">
                <a:latin typeface="Verdana" panose="020B0604030504040204" pitchFamily="34" charset="0"/>
              </a:rPr>
              <a:t>5.</a:t>
            </a:r>
            <a:r>
              <a:rPr lang="pt-BR" sz="6400" i="0" u="none" strike="noStrike" baseline="0" dirty="0">
                <a:latin typeface="Verdana" panose="020B0604030504040204" pitchFamily="34" charset="0"/>
              </a:rPr>
              <a:t> Manutenção e atualização dos sistemas de prontuário e dos cadastros de</a:t>
            </a:r>
            <a:r>
              <a:rPr lang="x-none" sz="6400" i="0" u="none" strike="noStrike" baseline="0" dirty="0">
                <a:latin typeface="Verdana" panose="020B0604030504040204" pitchFamily="34" charset="0"/>
              </a:rPr>
              <a:t> </a:t>
            </a:r>
            <a:r>
              <a:rPr lang="pt-BR" sz="6400" i="0" u="none" strike="noStrike" baseline="0" dirty="0">
                <a:latin typeface="Verdana" panose="020B0604030504040204" pitchFamily="34" charset="0"/>
              </a:rPr>
              <a:t>profissionais e do estabelecimento da APS em convergência com o cadastro</a:t>
            </a:r>
            <a:r>
              <a:rPr lang="x-none" sz="6400" i="0" u="none" strike="noStrike" baseline="0" dirty="0">
                <a:latin typeface="Verdana" panose="020B0604030504040204" pitchFamily="34" charset="0"/>
              </a:rPr>
              <a:t> </a:t>
            </a:r>
            <a:r>
              <a:rPr lang="pt-BR" sz="6400" i="0" u="none" strike="noStrike" baseline="0" dirty="0">
                <a:latin typeface="Verdana" panose="020B0604030504040204" pitchFamily="34" charset="0"/>
              </a:rPr>
              <a:t>no SCNES.</a:t>
            </a:r>
            <a:endParaRPr lang="pt-BR" sz="6400" dirty="0">
              <a:latin typeface="Verdana-Bold"/>
            </a:endParaRPr>
          </a:p>
          <a:p>
            <a:pPr>
              <a:lnSpc>
                <a:spcPct val="110000"/>
              </a:lnSpc>
            </a:pPr>
            <a:endParaRPr lang="pt-BR" sz="4200" b="1" dirty="0">
              <a:latin typeface="Verdana-Bold"/>
            </a:endParaRPr>
          </a:p>
          <a:p>
            <a:pPr>
              <a:lnSpc>
                <a:spcPct val="110000"/>
              </a:lnSpc>
            </a:pPr>
            <a:endParaRPr lang="pt-BR" sz="4200" b="1" dirty="0">
              <a:latin typeface="Verdana-Bold"/>
            </a:endParaRPr>
          </a:p>
          <a:p>
            <a:pPr>
              <a:lnSpc>
                <a:spcPct val="110000"/>
              </a:lnSpc>
            </a:pPr>
            <a:endParaRPr lang="pt-BR" sz="4200" b="1" dirty="0">
              <a:latin typeface="Verdana-Bold"/>
            </a:endParaRPr>
          </a:p>
          <a:p>
            <a:pPr>
              <a:lnSpc>
                <a:spcPct val="110000"/>
              </a:lnSpc>
            </a:pPr>
            <a:endParaRPr lang="pt-BR" sz="4200" b="1" dirty="0">
              <a:latin typeface="Verdana-Bold"/>
            </a:endParaRPr>
          </a:p>
          <a:p>
            <a:pPr>
              <a:lnSpc>
                <a:spcPct val="110000"/>
              </a:lnSpc>
            </a:pPr>
            <a:endParaRPr lang="pt-BR" sz="4200" b="1" dirty="0">
              <a:latin typeface="Verdana-Bold"/>
            </a:endParaRPr>
          </a:p>
          <a:p>
            <a:pPr>
              <a:lnSpc>
                <a:spcPct val="110000"/>
              </a:lnSpc>
            </a:pPr>
            <a:endParaRPr lang="pt-BR" sz="4200" b="1" dirty="0">
              <a:latin typeface="Verdana-Bold"/>
            </a:endParaRPr>
          </a:p>
          <a:p>
            <a:pPr>
              <a:lnSpc>
                <a:spcPct val="110000"/>
              </a:lnSpc>
            </a:pPr>
            <a:endParaRPr lang="pt-BR" sz="4200" b="1" dirty="0">
              <a:latin typeface="Verdana-Bold"/>
            </a:endParaRPr>
          </a:p>
          <a:p>
            <a:pPr>
              <a:lnSpc>
                <a:spcPct val="110000"/>
              </a:lnSpc>
            </a:pPr>
            <a:endParaRPr lang="pt-BR" sz="4200" b="1" dirty="0">
              <a:latin typeface="Verdana-Bold"/>
            </a:endParaRPr>
          </a:p>
          <a:p>
            <a:pPr>
              <a:lnSpc>
                <a:spcPct val="110000"/>
              </a:lnSpc>
            </a:pPr>
            <a:endParaRPr lang="pt-BR" sz="4200" b="1" dirty="0">
              <a:latin typeface="Verdana-Bold"/>
            </a:endParaRPr>
          </a:p>
          <a:p>
            <a:pPr>
              <a:lnSpc>
                <a:spcPct val="110000"/>
              </a:lnSpc>
            </a:pPr>
            <a:endParaRPr lang="pt-BR" sz="4200" b="1" dirty="0">
              <a:latin typeface="Verdana-Bold"/>
            </a:endParaRPr>
          </a:p>
          <a:p>
            <a:pPr>
              <a:lnSpc>
                <a:spcPct val="110000"/>
              </a:lnSpc>
            </a:pPr>
            <a:endParaRPr lang="pt-BR" sz="4200" b="1" dirty="0">
              <a:latin typeface="Verdana-Bold"/>
            </a:endParaRPr>
          </a:p>
          <a:p>
            <a:pPr>
              <a:lnSpc>
                <a:spcPct val="110000"/>
              </a:lnSpc>
            </a:pPr>
            <a:endParaRPr lang="pt-BR" sz="4200" b="1" dirty="0">
              <a:latin typeface="Verdana-Bold"/>
            </a:endParaRPr>
          </a:p>
          <a:p>
            <a:pPr>
              <a:lnSpc>
                <a:spcPct val="110000"/>
              </a:lnSpc>
            </a:pPr>
            <a:endParaRPr lang="pt-BR" sz="4200" b="1" dirty="0">
              <a:latin typeface="Verdana-Bold"/>
            </a:endParaRPr>
          </a:p>
          <a:p>
            <a:pPr>
              <a:lnSpc>
                <a:spcPct val="110000"/>
              </a:lnSpc>
            </a:pPr>
            <a:endParaRPr lang="pt-BR" sz="4200" b="1" dirty="0">
              <a:latin typeface="Verdana-Bold"/>
            </a:endParaRPr>
          </a:p>
          <a:p>
            <a:pPr>
              <a:lnSpc>
                <a:spcPct val="110000"/>
              </a:lnSpc>
            </a:pPr>
            <a:endParaRPr lang="pt-BR" sz="500" dirty="0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6AD07B41-7AC2-435B-A014-E56E75335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399" y="2197042"/>
            <a:ext cx="1524345" cy="2146358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pic>
        <p:nvPicPr>
          <p:cNvPr id="4" name="Espaço Reservado para Conteúdo 4" descr="Logotipo, nome da empresa&#10;&#10;Descrição gerada automaticamente">
            <a:extLst>
              <a:ext uri="{FF2B5EF4-FFF2-40B4-BE49-F238E27FC236}">
                <a16:creationId xmlns="" xmlns:a16="http://schemas.microsoft.com/office/drawing/2014/main" id="{8F2B1C97-5F8E-4031-BDCF-68621D04B7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r="3812" b="-1"/>
          <a:stretch/>
        </p:blipFill>
        <p:spPr>
          <a:xfrm>
            <a:off x="10820400" y="152400"/>
            <a:ext cx="1108709" cy="1009924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6432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3C3F17E-0134-4927-AD9E-C1DF8D242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912" y="152400"/>
            <a:ext cx="9898888" cy="1569660"/>
          </a:xfrm>
        </p:spPr>
        <p:txBody>
          <a:bodyPr>
            <a:normAutofit fontScale="90000"/>
          </a:bodyPr>
          <a:lstStyle/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sz="2400" b="1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INDICADOR 2 </a:t>
            </a:r>
            <a:br>
              <a:rPr lang="pt-BR" sz="2400" b="1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</a:br>
            <a:r>
              <a:rPr lang="pt-BR" sz="2400" b="1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Proporção de gestantes com realização de exames para sífilis e HIV. </a:t>
            </a:r>
            <a:r>
              <a:rPr lang="pt-BR" sz="1800" b="1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/>
            </a:r>
            <a:br>
              <a:rPr lang="pt-BR" sz="1800" b="1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</a:b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9CFA6DFE-858D-4EB1-BCE2-52550824C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912" y="1600200"/>
            <a:ext cx="10806175" cy="4572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4" descr="Logotipo, nome da empresa&#10;&#10;Descrição gerada automaticamente">
            <a:extLst>
              <a:ext uri="{FF2B5EF4-FFF2-40B4-BE49-F238E27FC236}">
                <a16:creationId xmlns="" xmlns:a16="http://schemas.microsoft.com/office/drawing/2014/main" id="{8F2B1C97-5F8E-4031-BDCF-68621D04B7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r="3812" b="-1"/>
          <a:stretch/>
        </p:blipFill>
        <p:spPr>
          <a:xfrm>
            <a:off x="10668000" y="152400"/>
            <a:ext cx="1261109" cy="1009924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7C56A672-B825-4690-B661-2EFB111F9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12" y="1485484"/>
            <a:ext cx="5826199" cy="224831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3FA5845E-5A11-4B7E-9927-444F1B28A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1441183"/>
            <a:ext cx="5375909" cy="5298099"/>
          </a:xfrm>
          <a:prstGeom prst="rect">
            <a:avLst/>
          </a:prstGeom>
        </p:spPr>
      </p:pic>
      <p:pic>
        <p:nvPicPr>
          <p:cNvPr id="6146" name="Picture 2" descr="e-SUS APS: REGISTRO DO TESTE RÁPIDO DE SÍFILIS E HIV EM GESTANTE -  INDICADORES DE DESEMPENHO - YouTube">
            <a:extLst>
              <a:ext uri="{FF2B5EF4-FFF2-40B4-BE49-F238E27FC236}">
                <a16:creationId xmlns="" xmlns:a16="http://schemas.microsoft.com/office/drawing/2014/main" id="{C7C64FFE-9CDA-4E23-9CD0-51D7B2366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9" y="5213279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8 DSTs comuns e seus efeitos na gravidez | Bebe.com.br">
            <a:extLst>
              <a:ext uri="{FF2B5EF4-FFF2-40B4-BE49-F238E27FC236}">
                <a16:creationId xmlns="" xmlns:a16="http://schemas.microsoft.com/office/drawing/2014/main" id="{91F6983D-D3F7-4819-B733-2ABB3413C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094" y="397408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16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3C3F17E-0134-4927-AD9E-C1DF8D242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912" y="152400"/>
            <a:ext cx="9898888" cy="156966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sz="2400" b="1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INDICADOR 2 </a:t>
            </a:r>
            <a:br>
              <a:rPr lang="pt-BR" sz="2400" b="1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</a:br>
            <a:r>
              <a:rPr lang="pt-BR" sz="2400" b="1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Proporção de gestantes com realização de exames para sífilis e HIV. </a:t>
            </a:r>
            <a:r>
              <a:rPr lang="pt-BR" sz="1800" b="1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/>
            </a:r>
            <a:br>
              <a:rPr lang="pt-BR" sz="1800" b="1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</a:b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9CFA6DFE-858D-4EB1-BCE2-52550824C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2324"/>
            <a:ext cx="9905999" cy="554327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t-BR" sz="1800" b="1" i="0" u="none" strike="noStrike" baseline="0" dirty="0">
                <a:latin typeface="Verdana-Bold"/>
              </a:rPr>
              <a:t>RECOMENDAÇÕES PARA REGISTRO DAS INFORMAÇÕES DE</a:t>
            </a:r>
          </a:p>
          <a:p>
            <a:pPr algn="ctr"/>
            <a:r>
              <a:rPr lang="pt-BR" sz="1800" b="1" i="0" u="none" strike="noStrike" baseline="0" dirty="0">
                <a:latin typeface="Verdana-Bold"/>
              </a:rPr>
              <a:t>SAÚDE</a:t>
            </a:r>
          </a:p>
          <a:p>
            <a:pPr algn="ctr"/>
            <a:endParaRPr lang="pt-BR" sz="1800" b="1" i="0" u="none" strike="noStrike" baseline="0" dirty="0">
              <a:latin typeface="Verdana-Bold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pt-BR" sz="1800" i="0" u="none" strike="noStrike" baseline="0" dirty="0">
                <a:latin typeface="Verdana" panose="020B0604030504040204" pitchFamily="34" charset="0"/>
              </a:rPr>
              <a:t>Registro diário e preferencialmente durante o contato assistencial;</a:t>
            </a:r>
          </a:p>
          <a:p>
            <a:pPr algn="l"/>
            <a:endParaRPr lang="pt-BR" sz="1800" i="0" u="none" strike="noStrike" baseline="0" dirty="0">
              <a:latin typeface="Verdana" panose="020B0604030504040204" pitchFamily="34" charset="0"/>
            </a:endParaRPr>
          </a:p>
          <a:p>
            <a:pPr algn="l"/>
            <a:r>
              <a:rPr lang="pt-BR" sz="1800" i="0" u="none" strike="noStrike" baseline="0" dirty="0">
                <a:latin typeface="Verdana" panose="020B0604030504040204" pitchFamily="34" charset="0"/>
              </a:rPr>
              <a:t>2.Adequado preenchimento dos campos relacionados, conforme os</a:t>
            </a:r>
            <a:r>
              <a:rPr lang="x-none" sz="1800" i="0" u="none" strike="noStrike" baseline="0" dirty="0">
                <a:latin typeface="Verdana" panose="020B0604030504040204" pitchFamily="34" charset="0"/>
              </a:rPr>
              <a:t> </a:t>
            </a:r>
            <a:r>
              <a:rPr lang="pt-BR" sz="1800" i="0" u="none" strike="noStrike" baseline="0" dirty="0">
                <a:latin typeface="Verdana" panose="020B0604030504040204" pitchFamily="34" charset="0"/>
              </a:rPr>
              <a:t>documentos Guias de qualificação dos Indicadores;</a:t>
            </a:r>
          </a:p>
          <a:p>
            <a:pPr algn="l"/>
            <a:endParaRPr lang="pt-BR" sz="1800" i="0" u="none" strike="noStrike" baseline="0" dirty="0">
              <a:latin typeface="Verdana" panose="020B0604030504040204" pitchFamily="34" charset="0"/>
            </a:endParaRPr>
          </a:p>
          <a:p>
            <a:pPr algn="l"/>
            <a:r>
              <a:rPr lang="pt-BR" sz="1800" dirty="0">
                <a:latin typeface="Verdana" panose="020B0604030504040204" pitchFamily="34" charset="0"/>
              </a:rPr>
              <a:t>3.</a:t>
            </a:r>
            <a:r>
              <a:rPr lang="pt-BR" sz="1800" i="0" u="none" strike="noStrike" baseline="0" dirty="0">
                <a:latin typeface="Verdana" panose="020B0604030504040204" pitchFamily="34" charset="0"/>
              </a:rPr>
              <a:t> Rotinas de envio idealmente imediatas, podendo ser também diárias,</a:t>
            </a:r>
            <a:r>
              <a:rPr lang="x-none" sz="1800" i="0" u="none" strike="noStrike" baseline="0" dirty="0">
                <a:latin typeface="Verdana" panose="020B0604030504040204" pitchFamily="34" charset="0"/>
              </a:rPr>
              <a:t> </a:t>
            </a:r>
            <a:r>
              <a:rPr lang="pt-BR" sz="1800" i="0" u="none" strike="noStrike" baseline="0" dirty="0">
                <a:latin typeface="Verdana" panose="020B0604030504040204" pitchFamily="34" charset="0"/>
              </a:rPr>
              <a:t>semanais ou mensais. A depender da realidade de conexão </a:t>
            </a:r>
            <a:r>
              <a:rPr lang="pt-BR" sz="1800" i="0" u="none" strike="noStrike" baseline="0" dirty="0" err="1">
                <a:latin typeface="Verdana" panose="020B0604030504040204" pitchFamily="34" charset="0"/>
              </a:rPr>
              <a:t>municipal,envio</a:t>
            </a:r>
            <a:r>
              <a:rPr lang="pt-BR" sz="1800" i="0" u="none" strike="noStrike" baseline="0" dirty="0">
                <a:latin typeface="Verdana" panose="020B0604030504040204" pitchFamily="34" charset="0"/>
              </a:rPr>
              <a:t> dos dados dentro da competência de envio padrão, ou seja, até o</a:t>
            </a:r>
          </a:p>
          <a:p>
            <a:pPr algn="l"/>
            <a:r>
              <a:rPr lang="pt-BR" sz="1800" i="0" u="none" strike="noStrike" baseline="0" dirty="0">
                <a:latin typeface="Verdana" panose="020B0604030504040204" pitchFamily="34" charset="0"/>
              </a:rPr>
              <a:t>10º dia útil da competência posterior ao atendimento;</a:t>
            </a:r>
          </a:p>
          <a:p>
            <a:pPr algn="l"/>
            <a:endParaRPr lang="pt-BR" sz="1800" dirty="0">
              <a:latin typeface="Verdana" panose="020B0604030504040204" pitchFamily="34" charset="0"/>
            </a:endParaRPr>
          </a:p>
          <a:p>
            <a:pPr algn="l"/>
            <a:r>
              <a:rPr lang="pt-BR" sz="1800" dirty="0">
                <a:latin typeface="Verdana" panose="020B0604030504040204" pitchFamily="34" charset="0"/>
              </a:rPr>
              <a:t>4.</a:t>
            </a:r>
            <a:r>
              <a:rPr lang="pt-BR" sz="1800" i="0" u="none" strike="noStrike" baseline="0" dirty="0">
                <a:latin typeface="Verdana" panose="020B0604030504040204" pitchFamily="34" charset="0"/>
              </a:rPr>
              <a:t> O uso de prontuários eletrônicos, por ser associado a melhores registros e</a:t>
            </a:r>
            <a:r>
              <a:rPr lang="x-none" sz="1800" i="0" u="none" strike="noStrike" baseline="0" dirty="0">
                <a:latin typeface="Verdana" panose="020B0604030504040204" pitchFamily="34" charset="0"/>
              </a:rPr>
              <a:t> </a:t>
            </a:r>
            <a:r>
              <a:rPr lang="pt-BR" sz="1800" i="0" u="none" strike="noStrike" baseline="0" dirty="0">
                <a:latin typeface="Verdana" panose="020B0604030504040204" pitchFamily="34" charset="0"/>
              </a:rPr>
              <a:t>possibilitar o envio e compartilhamento de dados administrativos e clínicos </a:t>
            </a:r>
            <a:r>
              <a:rPr lang="pt-BR" sz="180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em tempo oportuno. O Mistério da Saúde apoia a informatização da APS</a:t>
            </a:r>
          </a:p>
          <a:p>
            <a:pPr marL="0" indent="0" algn="l">
              <a:buNone/>
            </a:pPr>
            <a:r>
              <a:rPr lang="pt-BR" sz="180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por meio do </a:t>
            </a:r>
            <a:r>
              <a:rPr lang="pt-BR" sz="1800" b="1" i="0" u="none" strike="noStrike" baseline="0" dirty="0">
                <a:solidFill>
                  <a:srgbClr val="FFFF00"/>
                </a:solidFill>
                <a:latin typeface="Verdana" panose="020B0604030504040204" pitchFamily="34" charset="0"/>
              </a:rPr>
              <a:t>Informatiza APS;</a:t>
            </a:r>
          </a:p>
          <a:p>
            <a:pPr algn="l"/>
            <a:endParaRPr lang="pt-BR" sz="18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l"/>
            <a:r>
              <a:rPr lang="pt-BR" sz="1800" dirty="0">
                <a:solidFill>
                  <a:srgbClr val="000000"/>
                </a:solidFill>
                <a:latin typeface="Verdana" panose="020B0604030504040204" pitchFamily="34" charset="0"/>
              </a:rPr>
              <a:t>5.</a:t>
            </a:r>
            <a:r>
              <a:rPr lang="pt-BR" sz="1800" i="0" u="none" strike="noStrike" baseline="0" dirty="0">
                <a:latin typeface="Verdana" panose="020B0604030504040204" pitchFamily="34" charset="0"/>
              </a:rPr>
              <a:t> Manutenção e atualização dos sistemas de prontuário e dos cadastros </a:t>
            </a:r>
            <a:r>
              <a:rPr lang="pt-BR" sz="1800" i="0" u="none" strike="noStrike" baseline="0" dirty="0" err="1">
                <a:latin typeface="Verdana" panose="020B0604030504040204" pitchFamily="34" charset="0"/>
              </a:rPr>
              <a:t>deprofissionais</a:t>
            </a:r>
            <a:r>
              <a:rPr lang="pt-BR" sz="1800" i="0" u="none" strike="noStrike" baseline="0" dirty="0">
                <a:latin typeface="Verdana" panose="020B0604030504040204" pitchFamily="34" charset="0"/>
              </a:rPr>
              <a:t> e do estabelecimento da APS em convergência com o cadastro</a:t>
            </a:r>
            <a:r>
              <a:rPr lang="x-none" sz="1800" i="0" u="none" strike="noStrike" baseline="0" dirty="0">
                <a:latin typeface="Verdana" panose="020B0604030504040204" pitchFamily="34" charset="0"/>
              </a:rPr>
              <a:t> </a:t>
            </a:r>
            <a:r>
              <a:rPr lang="pt-BR" sz="1800" i="0" u="none" strike="noStrike" baseline="0" dirty="0">
                <a:latin typeface="Verdana" panose="020B0604030504040204" pitchFamily="34" charset="0"/>
              </a:rPr>
              <a:t>no SCNES.</a:t>
            </a:r>
            <a:endParaRPr lang="pt-BR" sz="1800" dirty="0">
              <a:latin typeface="Verdana-Bold"/>
            </a:endParaRPr>
          </a:p>
          <a:p>
            <a:endParaRPr lang="pt-BR" dirty="0"/>
          </a:p>
        </p:txBody>
      </p:sp>
      <p:pic>
        <p:nvPicPr>
          <p:cNvPr id="4" name="Espaço Reservado para Conteúdo 4" descr="Logotipo, nome da empresa&#10;&#10;Descrição gerada automaticamente">
            <a:extLst>
              <a:ext uri="{FF2B5EF4-FFF2-40B4-BE49-F238E27FC236}">
                <a16:creationId xmlns="" xmlns:a16="http://schemas.microsoft.com/office/drawing/2014/main" id="{8F2B1C97-5F8E-4031-BDCF-68621D04B7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r="3812" b="-1"/>
          <a:stretch/>
        </p:blipFill>
        <p:spPr>
          <a:xfrm>
            <a:off x="10668000" y="152400"/>
            <a:ext cx="1261109" cy="1009924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4434DF43-21FE-4619-AAA9-715940DC6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399" y="2197042"/>
            <a:ext cx="1524345" cy="2146358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362879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3C3F17E-0134-4927-AD9E-C1DF8D242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1"/>
            <a:ext cx="10058400" cy="1846659"/>
          </a:xfrm>
        </p:spPr>
        <p:txBody>
          <a:bodyPr>
            <a:normAutofit fontScale="90000"/>
          </a:bodyPr>
          <a:lstStyle/>
          <a:p>
            <a:pPr algn="l"/>
            <a:r>
              <a:rPr lang="pt-BR" sz="2800" b="1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INDICADOR 3</a:t>
            </a:r>
            <a:br>
              <a:rPr lang="pt-BR" sz="2800" b="1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</a:br>
            <a:r>
              <a:rPr lang="pt-BR" sz="2800" b="1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Proporção de gestantes com atendimento odontológico realizado na Atenção Primária à Saúde. 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9CFA6DFE-858D-4EB1-BCE2-52550824C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912" y="1600200"/>
            <a:ext cx="10806175" cy="276999"/>
          </a:xfrm>
        </p:spPr>
        <p:txBody>
          <a:bodyPr>
            <a:normAutofit fontScale="70000" lnSpcReduction="20000"/>
          </a:bodyPr>
          <a:lstStyle/>
          <a:p>
            <a:endParaRPr lang="pt-BR" dirty="0"/>
          </a:p>
        </p:txBody>
      </p:sp>
      <p:pic>
        <p:nvPicPr>
          <p:cNvPr id="4" name="Espaço Reservado para Conteúdo 4" descr="Logotipo, nome da empresa&#10;&#10;Descrição gerada automaticamente">
            <a:extLst>
              <a:ext uri="{FF2B5EF4-FFF2-40B4-BE49-F238E27FC236}">
                <a16:creationId xmlns="" xmlns:a16="http://schemas.microsoft.com/office/drawing/2014/main" id="{8F2B1C97-5F8E-4031-BDCF-68621D04B7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r="3812" b="-1"/>
          <a:stretch/>
        </p:blipFill>
        <p:spPr>
          <a:xfrm>
            <a:off x="10668000" y="152400"/>
            <a:ext cx="1261109" cy="1009924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2154EF2F-90B1-4496-818E-B56F7410D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09" y="1403246"/>
            <a:ext cx="7131417" cy="202575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F0D8A582-5B9A-42CB-A45D-9E5BF87F4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061" y="3428999"/>
            <a:ext cx="7399939" cy="3429001"/>
          </a:xfrm>
          <a:prstGeom prst="rect">
            <a:avLst/>
          </a:prstGeom>
        </p:spPr>
      </p:pic>
      <p:pic>
        <p:nvPicPr>
          <p:cNvPr id="5126" name="Picture 6" descr="Gestantes | Pré-natal Odontologico - Especialista em Crianças">
            <a:extLst>
              <a:ext uri="{FF2B5EF4-FFF2-40B4-BE49-F238E27FC236}">
                <a16:creationId xmlns="" xmlns:a16="http://schemas.microsoft.com/office/drawing/2014/main" id="{706A0AED-9849-4971-B7C1-1C2980D9C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885" y="1600199"/>
            <a:ext cx="34671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Gestantes também devem fazer pré-natal odontológico – Secretaria de Saúde  do Distrito Federal">
            <a:extLst>
              <a:ext uri="{FF2B5EF4-FFF2-40B4-BE49-F238E27FC236}">
                <a16:creationId xmlns="" xmlns:a16="http://schemas.microsoft.com/office/drawing/2014/main" id="{2595B574-68DC-4229-ABD6-B9AEE6EDE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0"/>
            <a:ext cx="2687924" cy="268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45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3C3F17E-0134-4927-AD9E-C1DF8D242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912" y="152400"/>
            <a:ext cx="8818880" cy="1143000"/>
          </a:xfrm>
        </p:spPr>
        <p:txBody>
          <a:bodyPr>
            <a:normAutofit fontScale="90000"/>
          </a:bodyPr>
          <a:lstStyle/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t-BR" sz="27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INDICADOR 4 </a:t>
            </a:r>
            <a:br>
              <a:rPr lang="pt-BR" sz="27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pt-BR" sz="27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Proporção de mulheres com coleta de </a:t>
            </a:r>
            <a:r>
              <a:rPr lang="pt-BR" sz="2700" b="1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</a:rPr>
              <a:t>citopatológico</a:t>
            </a:r>
            <a:r>
              <a:rPr lang="pt-BR" sz="27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 na Atenção Primária à Saúde. </a:t>
            </a:r>
            <a:r>
              <a:rPr lang="pt-BR" sz="27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pt-BR" sz="27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pt-BR" sz="2700" dirty="0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="" xmlns:a16="http://schemas.microsoft.com/office/drawing/2014/main" id="{4E52439F-F13A-4343-8D00-FE33E13BCC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361969"/>
            <a:ext cx="7868054" cy="4134062"/>
          </a:xfrm>
        </p:spPr>
      </p:pic>
      <p:pic>
        <p:nvPicPr>
          <p:cNvPr id="4" name="Espaço Reservado para Conteúdo 4" descr="Logotipo, nome da empresa&#10;&#10;Descrição gerada automaticamente">
            <a:extLst>
              <a:ext uri="{FF2B5EF4-FFF2-40B4-BE49-F238E27FC236}">
                <a16:creationId xmlns="" xmlns:a16="http://schemas.microsoft.com/office/drawing/2014/main" id="{8F2B1C97-5F8E-4031-BDCF-68621D04B7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r="3812" b="-1"/>
          <a:stretch/>
        </p:blipFill>
        <p:spPr>
          <a:xfrm>
            <a:off x="10668000" y="152400"/>
            <a:ext cx="1261109" cy="1009924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7" name="Retângulo 6" descr="Para o indicador “Proporção de mulheres com coleta de citopatológico na APS” é necessário:&#10;A correta identificação da usuária com registro de CPF ou CNS, sendo preferencial a indicação do CPF;&#10;Registrar de forma individualizada a coleta citopatológica, seja por meio da marcação do procedimento na ficha CDS ou do código SIGTAP referente ao procedimento realizado em outras aplicações&#10;Sempre importar o XML do CNES na base do sistema e-SUS APS, tanto para quem usa CDS, quanto para quem usa PEC ou sistema de terceiros/próprios.">
            <a:extLst>
              <a:ext uri="{FF2B5EF4-FFF2-40B4-BE49-F238E27FC236}">
                <a16:creationId xmlns="" xmlns:a16="http://schemas.microsoft.com/office/drawing/2014/main" id="{DB6FAC57-91A2-4807-B49A-C5685C06BCAD}"/>
              </a:ext>
            </a:extLst>
          </p:cNvPr>
          <p:cNvSpPr/>
          <p:nvPr/>
        </p:nvSpPr>
        <p:spPr>
          <a:xfrm>
            <a:off x="8229600" y="1381230"/>
            <a:ext cx="3886200" cy="532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i="0" u="none" strike="noStrike" baseline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</a:rPr>
              <a:t>ATENCAO: </a:t>
            </a:r>
          </a:p>
          <a:p>
            <a:pPr algn="just"/>
            <a:r>
              <a:rPr lang="pt-BR" sz="1800" b="1" i="0" u="none" strike="noStrike" baseline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</a:rPr>
              <a:t>Para o indicador “</a:t>
            </a:r>
            <a:r>
              <a:rPr lang="pt-BR" sz="1800" b="1" i="1" u="none" strike="noStrike" baseline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</a:rPr>
              <a:t>Proporção de mulheres com coleta de </a:t>
            </a:r>
            <a:r>
              <a:rPr lang="pt-BR" sz="1800" b="1" i="1" u="none" strike="noStrike" baseline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</a:rPr>
              <a:t>citopatológico</a:t>
            </a:r>
            <a:r>
              <a:rPr lang="pt-BR" sz="1800" b="1" i="1" u="none" strike="noStrike" baseline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</a:rPr>
              <a:t> na APS” </a:t>
            </a:r>
            <a:r>
              <a:rPr lang="pt-BR" sz="1800" b="1" i="0" u="none" strike="noStrike" baseline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</a:rPr>
              <a:t>é necessário: </a:t>
            </a:r>
          </a:p>
          <a:p>
            <a:pPr algn="just"/>
            <a:endParaRPr lang="pt-BR" sz="1800" b="1" i="0" u="none" strike="noStrike" baseline="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1800" b="1" i="0" u="none" strike="noStrike" baseline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</a:rPr>
              <a:t>A correta identificação da usuária com registro de CPF ou CNS, sendo preferencial a indicação do CPF;</a:t>
            </a:r>
          </a:p>
          <a:p>
            <a:pPr marL="285750" indent="-285750">
              <a:buFontTx/>
              <a:buChar char="-"/>
            </a:pPr>
            <a:r>
              <a:rPr lang="pt-BR" sz="1800" b="1" i="0" u="none" strike="noStrike" baseline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</a:rPr>
              <a:t>Registrar de forma individualizada a coleta </a:t>
            </a:r>
            <a:r>
              <a:rPr lang="pt-BR" sz="1800" b="1" i="0" u="none" strike="noStrike" baseline="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</a:rPr>
              <a:t>citopatológica</a:t>
            </a:r>
            <a:r>
              <a:rPr lang="pt-BR" sz="1800" b="1" i="0" u="none" strike="noStrike" baseline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</a:rPr>
              <a:t>, seja por meio da marcação do procedimento na ficha CDS ou do código SIGTAP referente ao procedimento realizado em outras aplicações ;</a:t>
            </a:r>
            <a:endParaRPr lang="pt-BR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1800" b="1" i="0" u="none" strike="noStrike" baseline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</a:rPr>
              <a:t>Sempre importar o XML do CNES na base do sistema e-SUS APS, tanto para quem usa CDS, quanto para quem usa PEC ou sistema de terceiros/próprios. </a:t>
            </a:r>
            <a:endParaRPr lang="pt-BR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098" name="Picture 2" descr="596 laboratórios são qualificados para a realização de exames de  papanicolau - CONASEMS">
            <a:extLst>
              <a:ext uri="{FF2B5EF4-FFF2-40B4-BE49-F238E27FC236}">
                <a16:creationId xmlns="" xmlns:a16="http://schemas.microsoft.com/office/drawing/2014/main" id="{8F0D7A50-2E7C-4542-B24B-F399FCD3D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62600"/>
            <a:ext cx="2487575" cy="149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21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309786"/>
            <a:ext cx="970343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solidFill>
                  <a:srgbClr val="FFFF00"/>
                </a:solidFill>
                <a:latin typeface="Calibri Light"/>
                <a:cs typeface="Calibri Light"/>
              </a:rPr>
              <a:t>Avaliação</a:t>
            </a:r>
            <a:r>
              <a:rPr sz="3200" b="1" spc="-8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3200" b="1" spc="-15" dirty="0">
                <a:solidFill>
                  <a:srgbClr val="FFFF00"/>
                </a:solidFill>
                <a:latin typeface="Calibri Light"/>
                <a:cs typeface="Calibri Light"/>
              </a:rPr>
              <a:t>de</a:t>
            </a:r>
            <a:r>
              <a:rPr sz="3200" b="1" spc="-5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3200" b="1" spc="-30" dirty="0">
                <a:solidFill>
                  <a:srgbClr val="FFFF00"/>
                </a:solidFill>
                <a:latin typeface="Calibri Light"/>
                <a:cs typeface="Calibri Light"/>
              </a:rPr>
              <a:t>desempenho:</a:t>
            </a:r>
            <a:r>
              <a:rPr sz="3200" b="1" spc="-6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3200" b="1" spc="-25" dirty="0">
                <a:solidFill>
                  <a:srgbClr val="FFFF00"/>
                </a:solidFill>
                <a:latin typeface="Calibri Light"/>
                <a:cs typeface="Calibri Light"/>
              </a:rPr>
              <a:t>parâmetros,</a:t>
            </a:r>
            <a:r>
              <a:rPr sz="3200" b="1" spc="-5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3200" b="1" spc="-20" dirty="0">
                <a:solidFill>
                  <a:srgbClr val="FFFF00"/>
                </a:solidFill>
                <a:latin typeface="Calibri Light"/>
                <a:cs typeface="Calibri Light"/>
              </a:rPr>
              <a:t>metas</a:t>
            </a:r>
            <a:r>
              <a:rPr sz="3200" b="1" spc="-7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sz="3200" b="1" spc="-5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3200" b="1" spc="-20" dirty="0">
                <a:solidFill>
                  <a:srgbClr val="FFFF00"/>
                </a:solidFill>
                <a:latin typeface="Calibri Light"/>
                <a:cs typeface="Calibri Light"/>
              </a:rPr>
              <a:t>pesos</a:t>
            </a:r>
            <a:endParaRPr sz="3200" b="1" dirty="0">
              <a:solidFill>
                <a:srgbClr val="FFFF00"/>
              </a:solidFill>
              <a:latin typeface="Calibri Light"/>
              <a:cs typeface="Calibri Light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12"/>
          </p:nvPr>
        </p:nvSpPr>
        <p:spPr>
          <a:xfrm>
            <a:off x="8001000" y="6389878"/>
            <a:ext cx="3639184" cy="325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0480" algn="r">
              <a:lnSpc>
                <a:spcPts val="785"/>
              </a:lnSpc>
            </a:pPr>
            <a:fld id="{81D60167-4931-47E6-BA6A-407CBD079E47}" type="slidenum">
              <a:rPr dirty="0"/>
              <a:t>3</a:t>
            </a:fld>
            <a:endParaRPr dirty="0"/>
          </a:p>
          <a:p>
            <a:pPr marL="12700">
              <a:lnSpc>
                <a:spcPts val="160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Portaria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GM/MS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nº 102,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de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20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janeiro de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7972" y="1606296"/>
            <a:ext cx="1565910" cy="565150"/>
            <a:chOff x="537972" y="1606296"/>
            <a:chExt cx="1565910" cy="5651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7972" y="1606296"/>
              <a:ext cx="1500378" cy="5646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2308" y="1606296"/>
              <a:ext cx="401561" cy="564641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537972" y="2825495"/>
            <a:ext cx="1034415" cy="565150"/>
            <a:chOff x="537972" y="2825495"/>
            <a:chExt cx="1034415" cy="56515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972" y="2825495"/>
              <a:ext cx="968502" cy="5646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0431" y="2825495"/>
              <a:ext cx="401561" cy="564641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537972" y="3892296"/>
            <a:ext cx="981075" cy="565150"/>
            <a:chOff x="537972" y="3892296"/>
            <a:chExt cx="981075" cy="56515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972" y="3892296"/>
              <a:ext cx="915162" cy="56464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7091" y="3892296"/>
              <a:ext cx="401561" cy="564642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537972" y="4501896"/>
            <a:ext cx="3310890" cy="565150"/>
            <a:chOff x="537972" y="4501896"/>
            <a:chExt cx="3310890" cy="56515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7972" y="4501896"/>
              <a:ext cx="1283969" cy="56464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42288" y="4501896"/>
              <a:ext cx="1216914" cy="56464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79548" y="4501896"/>
              <a:ext cx="810005" cy="56464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09900" y="4501896"/>
              <a:ext cx="773429" cy="56464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47288" y="4501896"/>
              <a:ext cx="401561" cy="564642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684072" y="1658874"/>
            <a:ext cx="11203128" cy="38375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FFFF00"/>
                </a:solidFill>
                <a:latin typeface="Calibri Light"/>
                <a:cs typeface="Calibri Light"/>
              </a:rPr>
              <a:t>Parâmetros:</a:t>
            </a:r>
            <a:r>
              <a:rPr sz="2000" spc="-2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representa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o 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valor </a:t>
            </a:r>
            <a:r>
              <a:rPr sz="2000" spc="-15" dirty="0">
                <a:solidFill>
                  <a:srgbClr val="FFFFFF"/>
                </a:solidFill>
                <a:latin typeface="Calibri Light"/>
                <a:cs typeface="Calibri Light"/>
              </a:rPr>
              <a:t>de referência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utilizado para indicar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performance ideal que se espera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alcançar. 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Revelam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o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que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literatura nacional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e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internacional aponta sobre os processos aferidos 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nos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 indicadores;</a:t>
            </a:r>
            <a:endParaRPr sz="20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 Light"/>
              <a:cs typeface="Calibri Light"/>
            </a:endParaRPr>
          </a:p>
          <a:p>
            <a:pPr marL="12700" marR="5715" algn="just">
              <a:lnSpc>
                <a:spcPct val="100000"/>
              </a:lnSpc>
            </a:pPr>
            <a:r>
              <a:rPr sz="2000" b="1" spc="-15" dirty="0">
                <a:solidFill>
                  <a:srgbClr val="FFFF00"/>
                </a:solidFill>
                <a:latin typeface="Calibri Light"/>
                <a:cs typeface="Calibri Light"/>
              </a:rPr>
              <a:t>Metas: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 Light"/>
                <a:cs typeface="Calibri Light"/>
              </a:rPr>
              <a:t>quantificação do valor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de referência do alcance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da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qualidade esperada 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para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o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indicador 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no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 contexto</a:t>
            </a:r>
            <a:r>
              <a:rPr sz="200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do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pagamento</a:t>
            </a:r>
            <a:r>
              <a:rPr sz="2000" spc="-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por</a:t>
            </a:r>
            <a:r>
              <a:rPr sz="200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desempenho</a:t>
            </a:r>
            <a:r>
              <a:rPr sz="2000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na</a:t>
            </a:r>
            <a:r>
              <a:rPr sz="200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APS;</a:t>
            </a:r>
            <a:endParaRPr sz="20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950" dirty="0">
              <a:latin typeface="Calibri Light"/>
              <a:cs typeface="Calibri Light"/>
            </a:endParaRPr>
          </a:p>
          <a:p>
            <a:pPr marL="12700" algn="just">
              <a:lnSpc>
                <a:spcPct val="100000"/>
              </a:lnSpc>
            </a:pPr>
            <a:r>
              <a:rPr sz="2000" b="1" spc="-10" dirty="0">
                <a:solidFill>
                  <a:srgbClr val="FFFF00"/>
                </a:solidFill>
                <a:latin typeface="Calibri Light"/>
                <a:cs typeface="Calibri Light"/>
              </a:rPr>
              <a:t>Pesos:</a:t>
            </a:r>
            <a:r>
              <a:rPr sz="2000" b="1" spc="-5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é o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fator</a:t>
            </a:r>
            <a:r>
              <a:rPr sz="2000" spc="-6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20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multiplicação</a:t>
            </a:r>
            <a:r>
              <a:rPr sz="2000" spc="-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200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cada</a:t>
            </a:r>
            <a:r>
              <a:rPr sz="2000" spc="-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indicador</a:t>
            </a:r>
            <a:r>
              <a:rPr sz="2000" spc="-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na</a:t>
            </a:r>
            <a:r>
              <a:rPr sz="200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 Light"/>
                <a:cs typeface="Calibri Light"/>
              </a:rPr>
              <a:t>composição</a:t>
            </a:r>
            <a:r>
              <a:rPr sz="2000" spc="-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da</a:t>
            </a:r>
            <a:r>
              <a:rPr sz="200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nota</a:t>
            </a:r>
            <a:r>
              <a:rPr sz="2000" spc="-6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final;</a:t>
            </a:r>
            <a:endParaRPr sz="20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 Light"/>
              <a:cs typeface="Calibri Light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b="1" spc="-15" dirty="0">
                <a:solidFill>
                  <a:srgbClr val="FFFF00"/>
                </a:solidFill>
                <a:latin typeface="Calibri Light"/>
                <a:cs typeface="Calibri Light"/>
              </a:rPr>
              <a:t>Indicador </a:t>
            </a:r>
            <a:r>
              <a:rPr sz="2000" b="1" spc="-10" dirty="0">
                <a:solidFill>
                  <a:srgbClr val="FFFF00"/>
                </a:solidFill>
                <a:latin typeface="Calibri Light"/>
                <a:cs typeface="Calibri Light"/>
              </a:rPr>
              <a:t>Sintético </a:t>
            </a:r>
            <a:r>
              <a:rPr sz="2000" b="1" spc="-15" dirty="0">
                <a:solidFill>
                  <a:srgbClr val="FFFF00"/>
                </a:solidFill>
                <a:latin typeface="Calibri Light"/>
                <a:cs typeface="Calibri Light"/>
              </a:rPr>
              <a:t>Final (ISF): </a:t>
            </a:r>
            <a:r>
              <a:rPr sz="2000" spc="-15" dirty="0">
                <a:solidFill>
                  <a:srgbClr val="FFFFFF"/>
                </a:solidFill>
                <a:latin typeface="Calibri Light"/>
                <a:cs typeface="Calibri Light"/>
              </a:rPr>
              <a:t>Indicador 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síntese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do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desempenho das equipes que 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variará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de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(0) zero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(10) </a:t>
            </a:r>
            <a:r>
              <a:rPr sz="2000" spc="-4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dez,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sendo obtido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partir da atribuição da nota individual para cada indicador, segundo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seus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respectivos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parâmetros,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e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da ponderação pelos respectivos pesos</a:t>
            </a:r>
            <a:r>
              <a:rPr sz="2000" spc="4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de cada indicador, definidos em</a:t>
            </a:r>
            <a:r>
              <a:rPr sz="2000" spc="4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conformidade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com</a:t>
            </a:r>
            <a:r>
              <a:rPr sz="200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esforço</a:t>
            </a:r>
            <a:r>
              <a:rPr sz="2000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necessário</a:t>
            </a:r>
            <a:r>
              <a:rPr sz="2000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para</a:t>
            </a:r>
            <a:r>
              <a:rPr sz="200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seu</a:t>
            </a:r>
            <a:r>
              <a:rPr sz="20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alcance.</a:t>
            </a:r>
            <a:endParaRPr sz="2000" dirty="0">
              <a:latin typeface="Calibri Light"/>
              <a:cs typeface="Calibri Light"/>
            </a:endParaRPr>
          </a:p>
        </p:txBody>
      </p:sp>
      <p:pic>
        <p:nvPicPr>
          <p:cNvPr id="20" name="Espaço Reservado para Conteúdo 4" descr="Logotipo, nome da empresa&#10;&#10;Descrição gerada automaticamente">
            <a:extLst>
              <a:ext uri="{FF2B5EF4-FFF2-40B4-BE49-F238E27FC236}">
                <a16:creationId xmlns="" xmlns:a16="http://schemas.microsoft.com/office/drawing/2014/main" id="{B193F778-97F3-4A64-98A0-B448969908B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r="3812" b="-1"/>
          <a:stretch/>
        </p:blipFill>
        <p:spPr>
          <a:xfrm>
            <a:off x="10363200" y="65566"/>
            <a:ext cx="1726019" cy="1382234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3C3F17E-0134-4927-AD9E-C1DF8D242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9982200" cy="1143000"/>
          </a:xfrm>
        </p:spPr>
        <p:txBody>
          <a:bodyPr>
            <a:normAutofit fontScale="90000"/>
          </a:bodyPr>
          <a:lstStyle/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sz="20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INDICADOR 5 </a:t>
            </a:r>
            <a:br>
              <a:rPr lang="pt-BR" sz="20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pt-BR" sz="20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 Proporção de crianças de 1 (um) ano de idade vacinadas na APS contra Difteria, Tétano, Coqueluche, Hepatite B, infecções causadas por </a:t>
            </a:r>
            <a:r>
              <a:rPr lang="pt-BR" sz="2000" b="1" i="1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</a:rPr>
              <a:t>Haemophilus</a:t>
            </a:r>
            <a:r>
              <a:rPr lang="pt-BR" sz="2000" b="1" i="1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000" b="1" i="1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</a:rPr>
              <a:t>Influenzae</a:t>
            </a:r>
            <a:r>
              <a:rPr lang="pt-BR" sz="2000" b="1" i="1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0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tipo b e Poliomielite Inativada. 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pt-BR" dirty="0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="" xmlns:a16="http://schemas.microsoft.com/office/drawing/2014/main" id="{1A8E8A51-53D4-4945-B8DE-01DEF622B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62324"/>
            <a:ext cx="7189664" cy="4476476"/>
          </a:xfrm>
        </p:spPr>
      </p:pic>
      <p:pic>
        <p:nvPicPr>
          <p:cNvPr id="4" name="Espaço Reservado para Conteúdo 4" descr="Logotipo, nome da empresa&#10;&#10;Descrição gerada automaticamente">
            <a:extLst>
              <a:ext uri="{FF2B5EF4-FFF2-40B4-BE49-F238E27FC236}">
                <a16:creationId xmlns="" xmlns:a16="http://schemas.microsoft.com/office/drawing/2014/main" id="{8F2B1C97-5F8E-4031-BDCF-68621D04B7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r="3812" b="-1"/>
          <a:stretch/>
        </p:blipFill>
        <p:spPr>
          <a:xfrm>
            <a:off x="10668000" y="152400"/>
            <a:ext cx="1261109" cy="1009924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037E5644-1074-47ED-9FEC-42C8C2B7C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289" y="3971260"/>
            <a:ext cx="5310711" cy="2892056"/>
          </a:xfrm>
          <a:prstGeom prst="rect">
            <a:avLst/>
          </a:prstGeom>
        </p:spPr>
      </p:pic>
      <p:pic>
        <p:nvPicPr>
          <p:cNvPr id="3074" name="Picture 2" descr="4ºfase da Vacinação contra a Covid-19 - Labordental">
            <a:extLst>
              <a:ext uri="{FF2B5EF4-FFF2-40B4-BE49-F238E27FC236}">
                <a16:creationId xmlns="" xmlns:a16="http://schemas.microsoft.com/office/drawing/2014/main" id="{E4C4C6FD-85F4-4763-B734-082F69B31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36536"/>
            <a:ext cx="3297554" cy="197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35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3C3F17E-0134-4927-AD9E-C1DF8D242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9982200" cy="1143000"/>
          </a:xfrm>
        </p:spPr>
        <p:txBody>
          <a:bodyPr>
            <a:normAutofit fontScale="90000"/>
          </a:bodyPr>
          <a:lstStyle/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sz="20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INDICADOR 5 </a:t>
            </a:r>
            <a:br>
              <a:rPr lang="pt-BR" sz="20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pt-BR" sz="20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 Proporção de crianças de 1 (um) ano de idade vacinadas na APS contra Difteria, Tétano, Coqueluche, Hepatite B, infecções causadas por </a:t>
            </a:r>
            <a:r>
              <a:rPr lang="pt-BR" sz="2000" b="1" i="1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</a:rPr>
              <a:t>Haemophilus</a:t>
            </a:r>
            <a:r>
              <a:rPr lang="pt-BR" sz="2000" b="1" i="1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000" b="1" i="1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</a:rPr>
              <a:t>Influenzae</a:t>
            </a:r>
            <a:r>
              <a:rPr lang="pt-BR" sz="2000" b="1" i="1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0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tipo b e Poliomielite Inativada. 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pt-BR" dirty="0"/>
          </a:p>
        </p:txBody>
      </p:sp>
      <p:pic>
        <p:nvPicPr>
          <p:cNvPr id="4" name="Espaço Reservado para Conteúdo 4" descr="Logotipo, nome da empresa&#10;&#10;Descrição gerada automaticamente">
            <a:extLst>
              <a:ext uri="{FF2B5EF4-FFF2-40B4-BE49-F238E27FC236}">
                <a16:creationId xmlns="" xmlns:a16="http://schemas.microsoft.com/office/drawing/2014/main" id="{8F2B1C97-5F8E-4031-BDCF-68621D04B7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r="3812" b="-1"/>
          <a:stretch/>
        </p:blipFill>
        <p:spPr>
          <a:xfrm>
            <a:off x="10668000" y="152400"/>
            <a:ext cx="1261109" cy="1009924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5" name="Espaço Reservado para Conteúdo 4">
            <a:extLst>
              <a:ext uri="{FF2B5EF4-FFF2-40B4-BE49-F238E27FC236}">
                <a16:creationId xmlns="" xmlns:a16="http://schemas.microsoft.com/office/drawing/2014/main" id="{E292E973-A710-4AFD-B0F9-BFC7EFC01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11319509" cy="54101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18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RECOMENDAÇÕES PARA MELHORAR OS RESULTADOS DO INDICADOR :</a:t>
            </a:r>
          </a:p>
          <a:p>
            <a:pPr algn="l"/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sz="18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VINCULAÇÃO DO USUÁRIO À EQUIPE DE REFERÊNCIA :Após a identificação e vinculação de uma criança a uma determinada equipe de saúde da APS, todos atendimentos e procedimentos realizados e registrados por outras equipes ou estabelecimentos característicos da APS (conforme CNES) serão qualificados para compor a contabilização do indicador.</a:t>
            </a:r>
          </a:p>
          <a:p>
            <a:r>
              <a:rPr lang="pt-BR" sz="18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captação das crianças logo após o nascimento, de preferência no momento do teste do pezinho e/ou consulta puerperal, marcando a primeira consulta de puericultura para a primeira semana de vida; </a:t>
            </a:r>
          </a:p>
          <a:p>
            <a:r>
              <a:rPr lang="pt-BR" sz="18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Garantir que as vacinas que compõe o calendário vacinal sejam ofertadas cotidianamente nas unidades básicas de saúde e não restritas a ações focalizadas; </a:t>
            </a:r>
          </a:p>
          <a:p>
            <a:r>
              <a:rPr lang="pt-BR" sz="18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Orientar nas consultas de pré-natal e de puericultura sobre a importância da administração das vacinas preconizadas pelo Ministério da Saúde; </a:t>
            </a:r>
          </a:p>
          <a:p>
            <a:r>
              <a:rPr lang="pt-BR" sz="18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Manter contato com creches para verificação do calendário vacinal, acompanhamento conjunto e diálogo colaborativo entre as partes; Realizar o acompanhamento nominal das pessoas e famílias adscritas à equipe;  </a:t>
            </a:r>
          </a:p>
          <a:p>
            <a:r>
              <a:rPr lang="pt-BR" sz="18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A correta identificação do usuário com registro de CPF ou CNS, sendo preferencial a indicação do CPF; </a:t>
            </a:r>
          </a:p>
          <a:p>
            <a:r>
              <a:rPr lang="pt-BR" sz="18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Registrar de forma individualizada o código SIGTAP referente ao procedimento realizado (independente da data da realização). </a:t>
            </a:r>
          </a:p>
          <a:p>
            <a:r>
              <a:rPr lang="pt-BR" sz="18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Sempre importar o XML do CNES na base do sistema e-SUS APS, tanto para utilização de CDS, quanto PEC ou sistema de terceiros/próprios. </a:t>
            </a:r>
          </a:p>
          <a:p>
            <a:pPr marL="0" indent="0">
              <a:buNone/>
            </a:pP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7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3C3F17E-0134-4927-AD9E-C1DF8D242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8978392" cy="1219200"/>
          </a:xfrm>
        </p:spPr>
        <p:txBody>
          <a:bodyPr>
            <a:normAutofit fontScale="90000"/>
          </a:bodyPr>
          <a:lstStyle/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t-BR" sz="27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 INDICADOR 6 </a:t>
            </a:r>
            <a:br>
              <a:rPr lang="pt-BR" sz="27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pt-BR" sz="27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Proporção de pessoas com hipertensão, com consulta e pressão arterial aferida no semestre. </a:t>
            </a:r>
            <a:br>
              <a:rPr lang="pt-BR" sz="27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pt-BR" sz="2700" dirty="0">
              <a:solidFill>
                <a:schemeClr val="tx1"/>
              </a:solidFill>
            </a:endParaRP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="" xmlns:a16="http://schemas.microsoft.com/office/drawing/2014/main" id="{F3010CA8-FDC1-43BC-857C-AD0195863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18438"/>
            <a:ext cx="6781800" cy="3856425"/>
          </a:xfrm>
        </p:spPr>
      </p:pic>
      <p:pic>
        <p:nvPicPr>
          <p:cNvPr id="4" name="Espaço Reservado para Conteúdo 4" descr="Logotipo, nome da empresa&#10;&#10;Descrição gerada automaticamente">
            <a:extLst>
              <a:ext uri="{FF2B5EF4-FFF2-40B4-BE49-F238E27FC236}">
                <a16:creationId xmlns="" xmlns:a16="http://schemas.microsoft.com/office/drawing/2014/main" id="{8F2B1C97-5F8E-4031-BDCF-68621D04B7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r="3812" b="-1"/>
          <a:stretch/>
        </p:blipFill>
        <p:spPr>
          <a:xfrm>
            <a:off x="10668000" y="152400"/>
            <a:ext cx="1261109" cy="1009924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C513DA68-EBAD-48EF-B743-028ABF1A4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4724400"/>
            <a:ext cx="5715000" cy="2104973"/>
          </a:xfrm>
          <a:prstGeom prst="rect">
            <a:avLst/>
          </a:prstGeom>
        </p:spPr>
      </p:pic>
      <p:pic>
        <p:nvPicPr>
          <p:cNvPr id="2050" name="Picture 2" descr="26 de abril: Dia Nacional de Prevenção e Combate à Hipertensão Arterial -  Lamego Diagnósticos">
            <a:extLst>
              <a:ext uri="{FF2B5EF4-FFF2-40B4-BE49-F238E27FC236}">
                <a16:creationId xmlns="" xmlns:a16="http://schemas.microsoft.com/office/drawing/2014/main" id="{CB3795F1-DA48-4D5D-86E5-301E15117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5276798"/>
            <a:ext cx="29337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emig Saúde - Dia Mundial da Hipertensão Arterial: Saiba mais sobre a  doença a e como combatê-la!">
            <a:extLst>
              <a:ext uri="{FF2B5EF4-FFF2-40B4-BE49-F238E27FC236}">
                <a16:creationId xmlns="" xmlns:a16="http://schemas.microsoft.com/office/drawing/2014/main" id="{21EDCBF8-C6DC-41C8-8BD7-FA59174D8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520" y="2057400"/>
            <a:ext cx="3070034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6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3C3F17E-0134-4927-AD9E-C1DF8D242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912" y="152400"/>
            <a:ext cx="8818880" cy="1066800"/>
          </a:xfrm>
        </p:spPr>
        <p:txBody>
          <a:bodyPr>
            <a:normAutofit fontScale="90000"/>
          </a:bodyPr>
          <a:lstStyle/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t-BR" sz="22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 INDICADOR 7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pt-BR" sz="22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 Proporção de pessoas com diabetes, com consulta e hemoglobina glicada solicitada no semestre. 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pt-BR" dirty="0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="" xmlns:a16="http://schemas.microsoft.com/office/drawing/2014/main" id="{4D6908A7-CDFD-4D87-A2B2-65EB08990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1371" y="3994003"/>
            <a:ext cx="9131769" cy="2863997"/>
          </a:xfrm>
        </p:spPr>
      </p:pic>
      <p:pic>
        <p:nvPicPr>
          <p:cNvPr id="4" name="Espaço Reservado para Conteúdo 4" descr="Logotipo, nome da empresa&#10;&#10;Descrição gerada automaticamente">
            <a:extLst>
              <a:ext uri="{FF2B5EF4-FFF2-40B4-BE49-F238E27FC236}">
                <a16:creationId xmlns="" xmlns:a16="http://schemas.microsoft.com/office/drawing/2014/main" id="{8F2B1C97-5F8E-4031-BDCF-68621D04B7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r="3812" b="-1"/>
          <a:stretch/>
        </p:blipFill>
        <p:spPr>
          <a:xfrm>
            <a:off x="10668000" y="152400"/>
            <a:ext cx="1261109" cy="1009924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7C05679F-5ACE-4BC4-9049-71658BF4F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1" y="1066800"/>
            <a:ext cx="9455636" cy="2984079"/>
          </a:xfrm>
          <a:prstGeom prst="rect">
            <a:avLst/>
          </a:prstGeom>
        </p:spPr>
      </p:pic>
      <p:pic>
        <p:nvPicPr>
          <p:cNvPr id="1026" name="Picture 2" descr="Cuidados na interpretação do exame de hemoglobina glicada - YouTube">
            <a:extLst>
              <a:ext uri="{FF2B5EF4-FFF2-40B4-BE49-F238E27FC236}">
                <a16:creationId xmlns="" xmlns:a16="http://schemas.microsoft.com/office/drawing/2014/main" id="{783B8FE9-97A1-4FE2-AD85-A12858F33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1" y="467914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89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684074C-A092-46A8-931F-AE19E1195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C584FAA-55E0-4B21-AFF8-457B08E06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cosemspi@cosempi.org.br</a:t>
            </a:r>
            <a:endParaRPr lang="pt-BR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t-BR" b="1" dirty="0">
                <a:solidFill>
                  <a:schemeClr val="tx1"/>
                </a:solidFill>
              </a:rPr>
              <a:t>(86)3211-0511</a:t>
            </a:r>
          </a:p>
          <a:p>
            <a:pPr marL="0" indent="0" algn="ctr">
              <a:buNone/>
            </a:pPr>
            <a:r>
              <a:rPr lang="pt-BR" b="1" dirty="0">
                <a:solidFill>
                  <a:schemeClr val="tx1"/>
                </a:solidFill>
              </a:rPr>
              <a:t>@cosempi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C6F2C455-EE17-4FB9-901D-6F8E3F258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93" y="345360"/>
            <a:ext cx="2854493" cy="298746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1529FF7D-6868-4E66-AF54-DCDE9A735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596225"/>
            <a:ext cx="2854494" cy="507173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4A55DB4C-EF98-46DE-BDAB-E61684CB88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771" y="4038600"/>
            <a:ext cx="2913315" cy="150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Espaço Reservado para Conteúdo 4" descr="Logotipo, nome da empresa&#10;&#10;Descrição gerada automaticamente">
            <a:extLst>
              <a:ext uri="{FF2B5EF4-FFF2-40B4-BE49-F238E27FC236}">
                <a16:creationId xmlns="" xmlns:a16="http://schemas.microsoft.com/office/drawing/2014/main" id="{D274C6DB-E21F-4725-943E-E51B68BD9A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r="3812" b="-1"/>
          <a:stretch/>
        </p:blipFill>
        <p:spPr>
          <a:xfrm>
            <a:off x="10603102" y="43861"/>
            <a:ext cx="1261109" cy="1009924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26864" y="0"/>
            <a:ext cx="2914649" cy="10294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96539" y="32664"/>
            <a:ext cx="291464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30" dirty="0">
                <a:solidFill>
                  <a:schemeClr val="tx1"/>
                </a:solidFill>
                <a:latin typeface="Calibri Light"/>
                <a:cs typeface="Calibri Light"/>
              </a:rPr>
              <a:t>Indicador</a:t>
            </a:r>
            <a:r>
              <a:rPr sz="4000" b="0" spc="-140" dirty="0">
                <a:solidFill>
                  <a:schemeClr val="tx1"/>
                </a:solidFill>
                <a:latin typeface="Calibri Light"/>
                <a:cs typeface="Calibri Light"/>
              </a:rPr>
              <a:t> </a:t>
            </a:r>
            <a:r>
              <a:rPr sz="4000" b="0" spc="-5" dirty="0">
                <a:solidFill>
                  <a:schemeClr val="tx1"/>
                </a:solidFill>
                <a:latin typeface="Calibri Light"/>
                <a:cs typeface="Calibri Light"/>
              </a:rPr>
              <a:t>1</a:t>
            </a:r>
            <a:endParaRPr sz="4000" dirty="0">
              <a:solidFill>
                <a:schemeClr val="tx1"/>
              </a:solidFill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09740" y="991260"/>
            <a:ext cx="5597525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14999"/>
              </a:lnSpc>
              <a:spcBef>
                <a:spcPts val="100"/>
              </a:spcBef>
            </a:pPr>
            <a:r>
              <a:rPr sz="1600" spc="-15" dirty="0">
                <a:solidFill>
                  <a:srgbClr val="FFFFFF"/>
                </a:solidFill>
                <a:latin typeface="Calibri Light"/>
                <a:cs typeface="Calibri Light"/>
              </a:rPr>
              <a:t>Proporção</a:t>
            </a:r>
            <a:r>
              <a:rPr sz="1600" spc="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 Light"/>
                <a:cs typeface="Calibri Light"/>
              </a:rPr>
              <a:t>gestantes</a:t>
            </a:r>
            <a:r>
              <a:rPr sz="160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com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 pelo</a:t>
            </a:r>
            <a:r>
              <a:rPr sz="16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menos</a:t>
            </a:r>
            <a:r>
              <a:rPr sz="1600" spc="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6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(seis)</a:t>
            </a:r>
            <a:r>
              <a:rPr sz="1600" spc="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consultas</a:t>
            </a:r>
            <a:r>
              <a:rPr sz="1600" spc="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pré-natal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realizadas,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sendo</a:t>
            </a:r>
            <a:r>
              <a:rPr sz="1600" spc="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1ª</a:t>
            </a:r>
            <a:r>
              <a:rPr sz="160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(primeira)</a:t>
            </a:r>
            <a:r>
              <a:rPr sz="16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até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a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12ª</a:t>
            </a:r>
            <a:r>
              <a:rPr sz="1600" spc="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(décima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segunda)</a:t>
            </a:r>
            <a:r>
              <a:rPr sz="1600" spc="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semana </a:t>
            </a:r>
            <a:r>
              <a:rPr sz="1600" spc="-3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 Light"/>
                <a:cs typeface="Calibri Light"/>
              </a:rPr>
              <a:t>gestação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45708" y="1024127"/>
            <a:ext cx="9525" cy="5273040"/>
          </a:xfrm>
          <a:custGeom>
            <a:avLst/>
            <a:gdLst/>
            <a:ahLst/>
            <a:cxnLst/>
            <a:rect l="l" t="t" r="r" b="b"/>
            <a:pathLst>
              <a:path w="9525" h="5273040">
                <a:moveTo>
                  <a:pt x="9016" y="0"/>
                </a:moveTo>
                <a:lnTo>
                  <a:pt x="0" y="5272544"/>
                </a:lnTo>
              </a:path>
            </a:pathLst>
          </a:custGeom>
          <a:ln w="9144">
            <a:solidFill>
              <a:srgbClr val="DEE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3125" y="966347"/>
            <a:ext cx="5220335" cy="58610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385"/>
              </a:spcBef>
            </a:pPr>
            <a:r>
              <a:rPr sz="1600" spc="-15" dirty="0">
                <a:solidFill>
                  <a:srgbClr val="FFFFFF"/>
                </a:solidFill>
                <a:latin typeface="Calibri Light"/>
                <a:cs typeface="Calibri Light"/>
              </a:rPr>
              <a:t>Proporção</a:t>
            </a:r>
            <a:r>
              <a:rPr sz="1600" spc="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 Light"/>
                <a:cs typeface="Calibri Light"/>
              </a:rPr>
              <a:t>gestantes</a:t>
            </a:r>
            <a:r>
              <a:rPr sz="160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com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pelo</a:t>
            </a:r>
            <a:r>
              <a:rPr sz="16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menos</a:t>
            </a:r>
            <a:r>
              <a:rPr sz="1600" spc="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6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(seis)</a:t>
            </a:r>
            <a:r>
              <a:rPr sz="1600" spc="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consultas</a:t>
            </a:r>
            <a:r>
              <a:rPr sz="1600" spc="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pré-</a:t>
            </a:r>
            <a:endParaRPr sz="16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natal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realizadas,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sendo</a:t>
            </a:r>
            <a:r>
              <a:rPr sz="1600" spc="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primeira</a:t>
            </a:r>
            <a:r>
              <a:rPr sz="160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até</a:t>
            </a:r>
            <a:r>
              <a:rPr sz="16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20ª</a:t>
            </a:r>
            <a:r>
              <a:rPr sz="1600" spc="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semana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16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 Light"/>
                <a:cs typeface="Calibri Light"/>
              </a:rPr>
              <a:t>gestação</a:t>
            </a:r>
            <a:endParaRPr sz="1600">
              <a:latin typeface="Calibri Light"/>
              <a:cs typeface="Calibri Ligh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3380" y="764984"/>
            <a:ext cx="341630" cy="1125220"/>
            <a:chOff x="123380" y="764984"/>
            <a:chExt cx="341630" cy="1125220"/>
          </a:xfrm>
        </p:grpSpPr>
        <p:sp>
          <p:nvSpPr>
            <p:cNvPr id="8" name="object 8"/>
            <p:cNvSpPr/>
            <p:nvPr/>
          </p:nvSpPr>
          <p:spPr>
            <a:xfrm>
              <a:off x="136398" y="778002"/>
              <a:ext cx="315595" cy="1099185"/>
            </a:xfrm>
            <a:custGeom>
              <a:avLst/>
              <a:gdLst/>
              <a:ahLst/>
              <a:cxnLst/>
              <a:rect l="l" t="t" r="r" b="b"/>
              <a:pathLst>
                <a:path w="315595" h="1099185">
                  <a:moveTo>
                    <a:pt x="315467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315467" y="1098803"/>
                  </a:lnTo>
                  <a:lnTo>
                    <a:pt x="31546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6398" y="778002"/>
              <a:ext cx="315595" cy="1099185"/>
            </a:xfrm>
            <a:custGeom>
              <a:avLst/>
              <a:gdLst/>
              <a:ahLst/>
              <a:cxnLst/>
              <a:rect l="l" t="t" r="r" b="b"/>
              <a:pathLst>
                <a:path w="315595" h="1099185">
                  <a:moveTo>
                    <a:pt x="0" y="1098803"/>
                  </a:moveTo>
                  <a:lnTo>
                    <a:pt x="315467" y="1098803"/>
                  </a:lnTo>
                  <a:lnTo>
                    <a:pt x="315467" y="0"/>
                  </a:lnTo>
                  <a:lnTo>
                    <a:pt x="0" y="0"/>
                  </a:lnTo>
                  <a:lnTo>
                    <a:pt x="0" y="1098803"/>
                  </a:lnTo>
                  <a:close/>
                </a:path>
              </a:pathLst>
            </a:custGeom>
            <a:ln w="25908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75894" y="1003813"/>
            <a:ext cx="280035" cy="6477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Nome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89369" y="251459"/>
            <a:ext cx="11687810" cy="1629410"/>
            <a:chOff x="289369" y="251459"/>
            <a:chExt cx="11687810" cy="1629410"/>
          </a:xfrm>
        </p:grpSpPr>
        <p:sp>
          <p:nvSpPr>
            <p:cNvPr id="12" name="object 12"/>
            <p:cNvSpPr/>
            <p:nvPr/>
          </p:nvSpPr>
          <p:spPr>
            <a:xfrm>
              <a:off x="294131" y="1876043"/>
              <a:ext cx="11678285" cy="0"/>
            </a:xfrm>
            <a:custGeom>
              <a:avLst/>
              <a:gdLst/>
              <a:ahLst/>
              <a:cxnLst/>
              <a:rect l="l" t="t" r="r" b="b"/>
              <a:pathLst>
                <a:path w="11678285">
                  <a:moveTo>
                    <a:pt x="0" y="0"/>
                  </a:moveTo>
                  <a:lnTo>
                    <a:pt x="11678031" y="0"/>
                  </a:lnTo>
                </a:path>
              </a:pathLst>
            </a:custGeom>
            <a:ln w="9144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21408" y="251459"/>
              <a:ext cx="2151125" cy="843533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346705" y="337184"/>
            <a:ext cx="16802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" dirty="0">
                <a:solidFill>
                  <a:srgbClr val="FFFFFF"/>
                </a:solidFill>
                <a:latin typeface="Calibri Light"/>
                <a:cs typeface="Calibri Light"/>
              </a:rPr>
              <a:t>2020/2021</a:t>
            </a:r>
            <a:endParaRPr sz="3000">
              <a:latin typeface="Calibri Light"/>
              <a:cs typeface="Calibri Ligh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08492" y="251459"/>
            <a:ext cx="1261109" cy="843533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733790" y="337184"/>
            <a:ext cx="7905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solidFill>
                  <a:srgbClr val="FFFF00"/>
                </a:solidFill>
                <a:latin typeface="Calibri Light"/>
                <a:cs typeface="Calibri Light"/>
              </a:rPr>
              <a:t>2</a:t>
            </a:r>
            <a:r>
              <a:rPr sz="3000" spc="-25" dirty="0">
                <a:solidFill>
                  <a:srgbClr val="FFFF00"/>
                </a:solidFill>
                <a:latin typeface="Calibri Light"/>
                <a:cs typeface="Calibri Light"/>
              </a:rPr>
              <a:t>0</a:t>
            </a:r>
            <a:r>
              <a:rPr sz="3000" spc="-35" dirty="0">
                <a:solidFill>
                  <a:srgbClr val="FFFF00"/>
                </a:solidFill>
                <a:latin typeface="Calibri Light"/>
                <a:cs typeface="Calibri Light"/>
              </a:rPr>
              <a:t>2</a:t>
            </a:r>
            <a:r>
              <a:rPr sz="3000" dirty="0">
                <a:solidFill>
                  <a:srgbClr val="FFFF00"/>
                </a:solidFill>
                <a:latin typeface="Calibri Light"/>
                <a:cs typeface="Calibri Light"/>
              </a:rPr>
              <a:t>2</a:t>
            </a:r>
            <a:endParaRPr sz="3000">
              <a:latin typeface="Calibri Light"/>
              <a:cs typeface="Calibri Ligh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38620" y="1935416"/>
            <a:ext cx="326390" cy="1175385"/>
            <a:chOff x="138620" y="1935416"/>
            <a:chExt cx="326390" cy="1175385"/>
          </a:xfrm>
        </p:grpSpPr>
        <p:sp>
          <p:nvSpPr>
            <p:cNvPr id="18" name="object 18"/>
            <p:cNvSpPr/>
            <p:nvPr/>
          </p:nvSpPr>
          <p:spPr>
            <a:xfrm>
              <a:off x="151637" y="1948434"/>
              <a:ext cx="300355" cy="1149350"/>
            </a:xfrm>
            <a:custGeom>
              <a:avLst/>
              <a:gdLst/>
              <a:ahLst/>
              <a:cxnLst/>
              <a:rect l="l" t="t" r="r" b="b"/>
              <a:pathLst>
                <a:path w="300355" h="1149350">
                  <a:moveTo>
                    <a:pt x="300228" y="0"/>
                  </a:moveTo>
                  <a:lnTo>
                    <a:pt x="0" y="0"/>
                  </a:lnTo>
                  <a:lnTo>
                    <a:pt x="0" y="1149096"/>
                  </a:lnTo>
                  <a:lnTo>
                    <a:pt x="300228" y="1149096"/>
                  </a:lnTo>
                  <a:lnTo>
                    <a:pt x="30022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1637" y="1948434"/>
              <a:ext cx="300355" cy="1149350"/>
            </a:xfrm>
            <a:custGeom>
              <a:avLst/>
              <a:gdLst/>
              <a:ahLst/>
              <a:cxnLst/>
              <a:rect l="l" t="t" r="r" b="b"/>
              <a:pathLst>
                <a:path w="300355" h="1149350">
                  <a:moveTo>
                    <a:pt x="0" y="1149096"/>
                  </a:moveTo>
                  <a:lnTo>
                    <a:pt x="300228" y="1149096"/>
                  </a:lnTo>
                  <a:lnTo>
                    <a:pt x="300228" y="0"/>
                  </a:lnTo>
                  <a:lnTo>
                    <a:pt x="0" y="0"/>
                  </a:lnTo>
                  <a:lnTo>
                    <a:pt x="0" y="1149096"/>
                  </a:lnTo>
                  <a:close/>
                </a:path>
              </a:pathLst>
            </a:custGeom>
            <a:ln w="25908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82905" y="2027267"/>
            <a:ext cx="280035" cy="991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Avaliação</a:t>
            </a:r>
            <a:endParaRPr sz="2000">
              <a:latin typeface="Calibri Light"/>
              <a:cs typeface="Calibri Light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595909" y="2112645"/>
          <a:ext cx="5371465" cy="8481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8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74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69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084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4052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Parâmetro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Meta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Peso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Medição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40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≥</a:t>
                      </a:r>
                      <a:r>
                        <a:rPr sz="1600" spc="-3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80%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60%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1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Últimas</a:t>
                      </a:r>
                      <a:r>
                        <a:rPr sz="1600" spc="-3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42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semanas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2" name="object 22"/>
          <p:cNvGrpSpPr/>
          <p:nvPr/>
        </p:nvGrpSpPr>
        <p:grpSpPr>
          <a:xfrm>
            <a:off x="124904" y="3092005"/>
            <a:ext cx="11951335" cy="1503045"/>
            <a:chOff x="124904" y="3092005"/>
            <a:chExt cx="11951335" cy="1503045"/>
          </a:xfrm>
        </p:grpSpPr>
        <p:sp>
          <p:nvSpPr>
            <p:cNvPr id="23" name="object 23"/>
            <p:cNvSpPr/>
            <p:nvPr/>
          </p:nvSpPr>
          <p:spPr>
            <a:xfrm>
              <a:off x="301752" y="3096767"/>
              <a:ext cx="11769725" cy="0"/>
            </a:xfrm>
            <a:custGeom>
              <a:avLst/>
              <a:gdLst/>
              <a:ahLst/>
              <a:cxnLst/>
              <a:rect l="l" t="t" r="r" b="b"/>
              <a:pathLst>
                <a:path w="11769725">
                  <a:moveTo>
                    <a:pt x="0" y="0"/>
                  </a:moveTo>
                  <a:lnTo>
                    <a:pt x="11769217" y="0"/>
                  </a:lnTo>
                </a:path>
              </a:pathLst>
            </a:custGeom>
            <a:ln w="9144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7922" y="3164585"/>
              <a:ext cx="315595" cy="1417320"/>
            </a:xfrm>
            <a:custGeom>
              <a:avLst/>
              <a:gdLst/>
              <a:ahLst/>
              <a:cxnLst/>
              <a:rect l="l" t="t" r="r" b="b"/>
              <a:pathLst>
                <a:path w="315595" h="1417320">
                  <a:moveTo>
                    <a:pt x="315468" y="0"/>
                  </a:moveTo>
                  <a:lnTo>
                    <a:pt x="0" y="0"/>
                  </a:lnTo>
                  <a:lnTo>
                    <a:pt x="0" y="1417320"/>
                  </a:lnTo>
                  <a:lnTo>
                    <a:pt x="315468" y="1417320"/>
                  </a:lnTo>
                  <a:lnTo>
                    <a:pt x="3154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7922" y="3164585"/>
              <a:ext cx="315595" cy="1417320"/>
            </a:xfrm>
            <a:custGeom>
              <a:avLst/>
              <a:gdLst/>
              <a:ahLst/>
              <a:cxnLst/>
              <a:rect l="l" t="t" r="r" b="b"/>
              <a:pathLst>
                <a:path w="315595" h="1417320">
                  <a:moveTo>
                    <a:pt x="0" y="1417320"/>
                  </a:moveTo>
                  <a:lnTo>
                    <a:pt x="315468" y="1417320"/>
                  </a:lnTo>
                  <a:lnTo>
                    <a:pt x="315468" y="0"/>
                  </a:lnTo>
                  <a:lnTo>
                    <a:pt x="0" y="0"/>
                  </a:lnTo>
                  <a:lnTo>
                    <a:pt x="0" y="1417320"/>
                  </a:lnTo>
                  <a:close/>
                </a:path>
              </a:pathLst>
            </a:custGeom>
            <a:ln w="25908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76809" y="3269280"/>
            <a:ext cx="280035" cy="12090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2000" spc="5" dirty="0">
                <a:solidFill>
                  <a:srgbClr val="FFFFFF"/>
                </a:solidFill>
                <a:latin typeface="Calibri Light"/>
                <a:cs typeface="Calibri Light"/>
              </a:rPr>
              <a:t>u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me</a:t>
            </a:r>
            <a:r>
              <a:rPr sz="2000" spc="5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ad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endParaRPr sz="2000">
              <a:latin typeface="Calibri Light"/>
              <a:cs typeface="Calibri Light"/>
            </a:endParaRPr>
          </a:p>
        </p:txBody>
      </p:sp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6442709" y="2235200"/>
          <a:ext cx="5459728" cy="6266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39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34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37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084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3309">
                <a:tc>
                  <a:txBody>
                    <a:bodyPr/>
                    <a:lstStyle/>
                    <a:p>
                      <a:pPr marR="205740" algn="ctr">
                        <a:lnSpc>
                          <a:spcPts val="1515"/>
                        </a:lnSpc>
                      </a:pP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Parâmetro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0360">
                        <a:lnSpc>
                          <a:spcPts val="1515"/>
                        </a:lnSpc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Meta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0" algn="ctr">
                        <a:lnSpc>
                          <a:spcPts val="1515"/>
                        </a:lnSpc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Peso¹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 algn="ctr">
                        <a:lnSpc>
                          <a:spcPts val="1515"/>
                        </a:lnSpc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Medição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3309">
                <a:tc>
                  <a:txBody>
                    <a:bodyPr/>
                    <a:lstStyle/>
                    <a:p>
                      <a:pPr marR="207645" algn="ctr">
                        <a:lnSpc>
                          <a:spcPts val="1900"/>
                        </a:lnSpc>
                        <a:spcBef>
                          <a:spcPts val="465"/>
                        </a:spcBef>
                      </a:pPr>
                      <a:r>
                        <a:rPr sz="1600" spc="-10" dirty="0">
                          <a:solidFill>
                            <a:srgbClr val="FFFF00"/>
                          </a:solidFill>
                          <a:latin typeface="Calibri Light"/>
                          <a:cs typeface="Calibri Light"/>
                        </a:rPr>
                        <a:t>100%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marL="381635">
                        <a:lnSpc>
                          <a:spcPts val="1900"/>
                        </a:lnSpc>
                        <a:spcBef>
                          <a:spcPts val="465"/>
                        </a:spcBef>
                      </a:pPr>
                      <a:r>
                        <a:rPr sz="1600" spc="-10" dirty="0">
                          <a:solidFill>
                            <a:srgbClr val="FFFF00"/>
                          </a:solidFill>
                          <a:latin typeface="Calibri Light"/>
                          <a:cs typeface="Calibri Light"/>
                        </a:rPr>
                        <a:t>45%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ts val="1900"/>
                        </a:lnSpc>
                        <a:spcBef>
                          <a:spcPts val="46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1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marL="109855" algn="ctr">
                        <a:lnSpc>
                          <a:spcPts val="1900"/>
                        </a:lnSpc>
                        <a:spcBef>
                          <a:spcPts val="465"/>
                        </a:spcBef>
                      </a:pPr>
                      <a:r>
                        <a:rPr sz="1600" spc="-5" dirty="0">
                          <a:solidFill>
                            <a:srgbClr val="FFFF00"/>
                          </a:solidFill>
                          <a:latin typeface="Calibri Light"/>
                          <a:cs typeface="Calibri Light"/>
                        </a:rPr>
                        <a:t>Últimos</a:t>
                      </a:r>
                      <a:r>
                        <a:rPr sz="1600" spc="-10" dirty="0">
                          <a:solidFill>
                            <a:srgbClr val="FFFF0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00"/>
                          </a:solidFill>
                          <a:latin typeface="Calibri Light"/>
                          <a:cs typeface="Calibri Light"/>
                        </a:rPr>
                        <a:t>12</a:t>
                      </a:r>
                      <a:r>
                        <a:rPr sz="1600" spc="-25" dirty="0">
                          <a:solidFill>
                            <a:srgbClr val="FFFF0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00"/>
                          </a:solidFill>
                          <a:latin typeface="Calibri Light"/>
                          <a:cs typeface="Calibri Light"/>
                        </a:rPr>
                        <a:t>meses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5905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8" name="object 28"/>
          <p:cNvGrpSpPr/>
          <p:nvPr/>
        </p:nvGrpSpPr>
        <p:grpSpPr>
          <a:xfrm>
            <a:off x="123380" y="4576381"/>
            <a:ext cx="11939270" cy="1734820"/>
            <a:chOff x="123380" y="4576381"/>
            <a:chExt cx="11939270" cy="1734820"/>
          </a:xfrm>
        </p:grpSpPr>
        <p:sp>
          <p:nvSpPr>
            <p:cNvPr id="29" name="object 29"/>
            <p:cNvSpPr/>
            <p:nvPr/>
          </p:nvSpPr>
          <p:spPr>
            <a:xfrm>
              <a:off x="295655" y="4581144"/>
              <a:ext cx="11762105" cy="0"/>
            </a:xfrm>
            <a:custGeom>
              <a:avLst/>
              <a:gdLst/>
              <a:ahLst/>
              <a:cxnLst/>
              <a:rect l="l" t="t" r="r" b="b"/>
              <a:pathLst>
                <a:path w="11762105">
                  <a:moveTo>
                    <a:pt x="0" y="0"/>
                  </a:moveTo>
                  <a:lnTo>
                    <a:pt x="11762105" y="0"/>
                  </a:lnTo>
                </a:path>
              </a:pathLst>
            </a:custGeom>
            <a:ln w="9144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6398" y="4671822"/>
              <a:ext cx="330835" cy="1626235"/>
            </a:xfrm>
            <a:custGeom>
              <a:avLst/>
              <a:gdLst/>
              <a:ahLst/>
              <a:cxnLst/>
              <a:rect l="l" t="t" r="r" b="b"/>
              <a:pathLst>
                <a:path w="330834" h="1626235">
                  <a:moveTo>
                    <a:pt x="330708" y="0"/>
                  </a:moveTo>
                  <a:lnTo>
                    <a:pt x="0" y="0"/>
                  </a:lnTo>
                  <a:lnTo>
                    <a:pt x="0" y="1626108"/>
                  </a:lnTo>
                  <a:lnTo>
                    <a:pt x="330708" y="1626108"/>
                  </a:lnTo>
                  <a:lnTo>
                    <a:pt x="3307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6398" y="4671822"/>
              <a:ext cx="330835" cy="1626235"/>
            </a:xfrm>
            <a:custGeom>
              <a:avLst/>
              <a:gdLst/>
              <a:ahLst/>
              <a:cxnLst/>
              <a:rect l="l" t="t" r="r" b="b"/>
              <a:pathLst>
                <a:path w="330834" h="1626235">
                  <a:moveTo>
                    <a:pt x="0" y="1626108"/>
                  </a:moveTo>
                  <a:lnTo>
                    <a:pt x="330708" y="1626108"/>
                  </a:lnTo>
                  <a:lnTo>
                    <a:pt x="330708" y="0"/>
                  </a:lnTo>
                  <a:lnTo>
                    <a:pt x="0" y="0"/>
                  </a:lnTo>
                  <a:lnTo>
                    <a:pt x="0" y="1626108"/>
                  </a:lnTo>
                  <a:close/>
                </a:path>
              </a:pathLst>
            </a:custGeom>
            <a:ln w="25908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82905" y="4769930"/>
            <a:ext cx="280035" cy="14312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Denomin</a:t>
            </a:r>
            <a:r>
              <a:rPr sz="2000" spc="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r>
              <a:rPr sz="2000" spc="-15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01752" y="6297167"/>
            <a:ext cx="11769725" cy="0"/>
          </a:xfrm>
          <a:custGeom>
            <a:avLst/>
            <a:gdLst/>
            <a:ahLst/>
            <a:cxnLst/>
            <a:rect l="l" t="t" r="r" b="b"/>
            <a:pathLst>
              <a:path w="11769725">
                <a:moveTo>
                  <a:pt x="0" y="0"/>
                </a:moveTo>
                <a:lnTo>
                  <a:pt x="11769217" y="0"/>
                </a:lnTo>
              </a:path>
            </a:pathLst>
          </a:custGeom>
          <a:ln w="9144">
            <a:solidFill>
              <a:srgbClr val="DEE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09650" y="3507688"/>
            <a:ext cx="4758690" cy="513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Número</a:t>
            </a:r>
            <a:r>
              <a:rPr sz="160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gestantes</a:t>
            </a:r>
            <a:r>
              <a:rPr sz="1600" spc="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com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6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consultas</a:t>
            </a:r>
            <a:r>
              <a:rPr sz="1600" spc="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pré-natal,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 com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a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1ª</a:t>
            </a:r>
            <a:endParaRPr sz="1600">
              <a:latin typeface="Calibri Light"/>
              <a:cs typeface="Calibri Light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até</a:t>
            </a:r>
            <a:r>
              <a:rPr sz="160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20</a:t>
            </a:r>
            <a:r>
              <a:rPr sz="16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semana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de gestação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361938" y="3501897"/>
            <a:ext cx="54648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53465" marR="5080" indent="-10414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Número</a:t>
            </a:r>
            <a:r>
              <a:rPr sz="1600" spc="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gestantes</a:t>
            </a:r>
            <a:r>
              <a:rPr sz="1600" spc="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com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pelo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menos</a:t>
            </a:r>
            <a:r>
              <a:rPr sz="1600" spc="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6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(seis)</a:t>
            </a:r>
            <a:r>
              <a:rPr sz="160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consultas</a:t>
            </a:r>
            <a:r>
              <a:rPr sz="1600" spc="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pré-natal, </a:t>
            </a:r>
            <a:r>
              <a:rPr sz="1600" spc="-3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sendo</a:t>
            </a:r>
            <a:r>
              <a:rPr sz="1600" spc="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a 1ª</a:t>
            </a:r>
            <a:r>
              <a:rPr sz="16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até</a:t>
            </a:r>
            <a:r>
              <a:rPr sz="16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16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00"/>
                </a:solidFill>
                <a:latin typeface="Calibri Light"/>
                <a:cs typeface="Calibri Light"/>
              </a:rPr>
              <a:t>12ª</a:t>
            </a:r>
            <a:r>
              <a:rPr sz="1600" spc="2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00"/>
                </a:solidFill>
                <a:latin typeface="Calibri Light"/>
                <a:cs typeface="Calibri Light"/>
              </a:rPr>
              <a:t>semana</a:t>
            </a:r>
            <a:r>
              <a:rPr sz="1600" spc="1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gestação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206744" y="4786706"/>
            <a:ext cx="51358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860925" algn="l"/>
              </a:tabLst>
            </a:pP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Númer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160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ge</a:t>
            </a:r>
            <a:r>
              <a:rPr sz="1600" spc="-15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ntes</a:t>
            </a:r>
            <a:r>
              <a:rPr sz="1600" spc="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sz="1600" spc="-10" dirty="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m</a:t>
            </a:r>
            <a:r>
              <a:rPr sz="160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pr</a:t>
            </a:r>
            <a:r>
              <a:rPr sz="1600" dirty="0">
                <a:solidFill>
                  <a:srgbClr val="FFFF00"/>
                </a:solidFill>
                <a:latin typeface="Calibri Light"/>
                <a:cs typeface="Calibri Light"/>
              </a:rPr>
              <a:t>é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-n</a:t>
            </a:r>
            <a:r>
              <a:rPr sz="1600" dirty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sz="1600" dirty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l na</a:t>
            </a:r>
            <a:r>
              <a:rPr sz="160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sz="1600" dirty="0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S</a:t>
            </a:r>
            <a:r>
              <a:rPr sz="1600" dirty="0">
                <a:solidFill>
                  <a:srgbClr val="FFFF00"/>
                </a:solidFill>
                <a:latin typeface="Calibri Light"/>
                <a:cs typeface="Calibri Light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OU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336785" y="5315839"/>
            <a:ext cx="2658745" cy="756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x menor</a:t>
            </a:r>
            <a:r>
              <a:rPr sz="1600" spc="3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quantidade</a:t>
            </a:r>
            <a:r>
              <a:rPr sz="1600" spc="3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de 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nascidos</a:t>
            </a:r>
            <a:r>
              <a:rPr sz="1600" spc="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vivos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por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quadrimestre </a:t>
            </a:r>
            <a:r>
              <a:rPr sz="1600" spc="-3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do</a:t>
            </a:r>
            <a:r>
              <a:rPr sz="16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período</a:t>
            </a:r>
            <a:r>
              <a:rPr sz="1600" spc="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analisado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51738" y="4699761"/>
            <a:ext cx="24060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Nº</a:t>
            </a:r>
            <a:r>
              <a:rPr sz="16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160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gestantes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identificadas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985765" y="4767198"/>
            <a:ext cx="2870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OU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627114" y="5381040"/>
            <a:ext cx="2552700" cy="483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00"/>
                </a:solidFill>
                <a:latin typeface="Calibri"/>
                <a:cs typeface="Calibri"/>
              </a:rPr>
              <a:t>Potencial</a:t>
            </a:r>
            <a:r>
              <a:rPr sz="1600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"/>
                <a:cs typeface="Calibri"/>
              </a:rPr>
              <a:t>de</a:t>
            </a:r>
            <a:r>
              <a:rPr sz="160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"/>
                <a:cs typeface="Calibri"/>
              </a:rPr>
              <a:t>cadastro</a:t>
            </a:r>
            <a:r>
              <a:rPr sz="1600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00"/>
                </a:solidFill>
                <a:latin typeface="Calibri"/>
                <a:cs typeface="Calibri"/>
              </a:rPr>
              <a:t>municipal</a:t>
            </a:r>
            <a:endParaRPr sz="1400">
              <a:latin typeface="Calibri"/>
              <a:cs typeface="Calibri"/>
            </a:endParaRPr>
          </a:p>
          <a:p>
            <a:pPr marL="408305">
              <a:lnSpc>
                <a:spcPct val="100000"/>
              </a:lnSpc>
              <a:spcBef>
                <a:spcPts val="10"/>
              </a:spcBef>
            </a:pPr>
            <a:r>
              <a:rPr sz="1400" spc="-5" dirty="0">
                <a:solidFill>
                  <a:srgbClr val="FFFF00"/>
                </a:solidFill>
                <a:latin typeface="Calibri"/>
                <a:cs typeface="Calibri"/>
              </a:rPr>
              <a:t>Cenário</a:t>
            </a:r>
            <a:r>
              <a:rPr sz="1400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00"/>
                </a:solidFill>
                <a:latin typeface="Calibri"/>
                <a:cs typeface="Calibri"/>
              </a:rPr>
              <a:t>municipal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897369" y="5680328"/>
            <a:ext cx="1752600" cy="0"/>
          </a:xfrm>
          <a:custGeom>
            <a:avLst/>
            <a:gdLst/>
            <a:ahLst/>
            <a:cxnLst/>
            <a:rect l="l" t="t" r="r" b="b"/>
            <a:pathLst>
              <a:path w="1752600">
                <a:moveTo>
                  <a:pt x="0" y="0"/>
                </a:moveTo>
                <a:lnTo>
                  <a:pt x="1752600" y="0"/>
                </a:lnTo>
              </a:path>
            </a:pathLst>
          </a:custGeom>
          <a:ln w="7772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218433" y="5506008"/>
            <a:ext cx="13030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População</a:t>
            </a:r>
            <a:r>
              <a:rPr sz="160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IBGE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988310" y="5479210"/>
            <a:ext cx="1617980" cy="0"/>
          </a:xfrm>
          <a:custGeom>
            <a:avLst/>
            <a:gdLst/>
            <a:ahLst/>
            <a:cxnLst/>
            <a:rect l="l" t="t" r="r" b="b"/>
            <a:pathLst>
              <a:path w="1617979">
                <a:moveTo>
                  <a:pt x="0" y="0"/>
                </a:moveTo>
                <a:lnTo>
                  <a:pt x="201881" y="0"/>
                </a:lnTo>
              </a:path>
              <a:path w="1617979">
                <a:moveTo>
                  <a:pt x="201070" y="0"/>
                </a:moveTo>
                <a:lnTo>
                  <a:pt x="907046" y="0"/>
                </a:lnTo>
              </a:path>
              <a:path w="1617979">
                <a:moveTo>
                  <a:pt x="907654" y="0"/>
                </a:moveTo>
                <a:lnTo>
                  <a:pt x="1211490" y="0"/>
                </a:lnTo>
              </a:path>
              <a:path w="1617979">
                <a:moveTo>
                  <a:pt x="1314052" y="0"/>
                </a:moveTo>
                <a:lnTo>
                  <a:pt x="1617491" y="0"/>
                </a:lnTo>
              </a:path>
            </a:pathLst>
          </a:custGeom>
          <a:ln w="10337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894964" y="5144211"/>
            <a:ext cx="27095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Parâmetro</a:t>
            </a:r>
            <a:r>
              <a:rPr sz="16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16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65" dirty="0">
                <a:solidFill>
                  <a:srgbClr val="FFFFFF"/>
                </a:solidFill>
                <a:latin typeface="Calibri Light"/>
                <a:cs typeface="Calibri Light"/>
              </a:rPr>
              <a:t>ca</a:t>
            </a:r>
            <a:r>
              <a:rPr sz="2400" spc="-247" baseline="-24305" dirty="0">
                <a:solidFill>
                  <a:srgbClr val="FFFFFF"/>
                </a:solidFill>
                <a:latin typeface="Calibri Light"/>
                <a:cs typeface="Calibri Light"/>
              </a:rPr>
              <a:t>_</a:t>
            </a:r>
            <a:r>
              <a:rPr sz="1600" spc="-165" dirty="0">
                <a:solidFill>
                  <a:srgbClr val="FFFFFF"/>
                </a:solidFill>
                <a:latin typeface="Calibri Light"/>
                <a:cs typeface="Calibri Light"/>
              </a:rPr>
              <a:t>dast</a:t>
            </a:r>
            <a:r>
              <a:rPr sz="2400" spc="-247" baseline="-24305" dirty="0">
                <a:solidFill>
                  <a:srgbClr val="FFFFFF"/>
                </a:solidFill>
                <a:latin typeface="Calibri Light"/>
                <a:cs typeface="Calibri Light"/>
              </a:rPr>
              <a:t>_</a:t>
            </a:r>
            <a:r>
              <a:rPr sz="1600" spc="-165" dirty="0">
                <a:solidFill>
                  <a:srgbClr val="FFFFFF"/>
                </a:solidFill>
                <a:latin typeface="Calibri Light"/>
                <a:cs typeface="Calibri Light"/>
              </a:rPr>
              <a:t>ro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x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SINASC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233657" y="6405778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Calibri Light"/>
                <a:cs typeface="Calibri Light"/>
              </a:rPr>
              <a:t>4</a:t>
            </a:fld>
            <a:endParaRPr sz="1200">
              <a:latin typeface="Calibri Light"/>
              <a:cs typeface="Calibri Ligh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239127" y="6409816"/>
            <a:ext cx="395414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¹ Informações</a:t>
            </a:r>
            <a:r>
              <a:rPr sz="16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mantidas</a:t>
            </a:r>
            <a:r>
              <a:rPr sz="160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na</a:t>
            </a:r>
            <a:r>
              <a:rPr sz="16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Portaria</a:t>
            </a:r>
            <a:r>
              <a:rPr sz="16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nº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102/2022</a:t>
            </a:r>
            <a:endParaRPr sz="160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6864" y="0"/>
            <a:ext cx="2914649" cy="10294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28361" y="29032"/>
            <a:ext cx="306311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30" dirty="0">
                <a:latin typeface="Calibri Light"/>
                <a:cs typeface="Calibri Light"/>
              </a:rPr>
              <a:t>Indicador</a:t>
            </a:r>
            <a:r>
              <a:rPr sz="4000" b="0" spc="-140" dirty="0">
                <a:latin typeface="Calibri Light"/>
                <a:cs typeface="Calibri Light"/>
              </a:rPr>
              <a:t> </a:t>
            </a:r>
            <a:r>
              <a:rPr sz="4000" b="0" spc="-5" dirty="0">
                <a:latin typeface="Calibri Light"/>
                <a:cs typeface="Calibri Light"/>
              </a:rPr>
              <a:t>2</a:t>
            </a:r>
            <a:endParaRPr sz="40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14515" y="970635"/>
            <a:ext cx="429450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065" marR="5080" indent="-889000">
              <a:lnSpc>
                <a:spcPct val="114999"/>
              </a:lnSpc>
              <a:spcBef>
                <a:spcPts val="100"/>
              </a:spcBef>
            </a:pPr>
            <a:r>
              <a:rPr sz="2000" spc="-15" dirty="0">
                <a:solidFill>
                  <a:srgbClr val="FFFFFF"/>
                </a:solidFill>
                <a:latin typeface="Calibri Light"/>
                <a:cs typeface="Calibri Light"/>
              </a:rPr>
              <a:t>Proporção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de </a:t>
            </a:r>
            <a:r>
              <a:rPr sz="2000" spc="-15" dirty="0">
                <a:solidFill>
                  <a:srgbClr val="FFFFFF"/>
                </a:solidFill>
                <a:latin typeface="Calibri Light"/>
                <a:cs typeface="Calibri Light"/>
              </a:rPr>
              <a:t>gestantes 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com realização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de </a:t>
            </a:r>
            <a:r>
              <a:rPr sz="2000" spc="-4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exames</a:t>
            </a:r>
            <a:r>
              <a:rPr sz="2000" spc="-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para</a:t>
            </a:r>
            <a:r>
              <a:rPr sz="2000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sífilis</a:t>
            </a:r>
            <a:r>
              <a:rPr sz="200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 HIV¹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45708" y="1024127"/>
            <a:ext cx="9525" cy="5273040"/>
          </a:xfrm>
          <a:custGeom>
            <a:avLst/>
            <a:gdLst/>
            <a:ahLst/>
            <a:cxnLst/>
            <a:rect l="l" t="t" r="r" b="b"/>
            <a:pathLst>
              <a:path w="9525" h="5273040">
                <a:moveTo>
                  <a:pt x="9016" y="0"/>
                </a:moveTo>
                <a:lnTo>
                  <a:pt x="0" y="5272544"/>
                </a:lnTo>
              </a:path>
            </a:pathLst>
          </a:custGeom>
          <a:ln w="9144">
            <a:solidFill>
              <a:srgbClr val="DEE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05305" y="959205"/>
            <a:ext cx="4294505" cy="727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2815" marR="5080" indent="-920750">
              <a:lnSpc>
                <a:spcPct val="115100"/>
              </a:lnSpc>
              <a:spcBef>
                <a:spcPts val="100"/>
              </a:spcBef>
            </a:pPr>
            <a:r>
              <a:rPr sz="2000" spc="-15" dirty="0">
                <a:solidFill>
                  <a:srgbClr val="FFFFFF"/>
                </a:solidFill>
                <a:latin typeface="Calibri Light"/>
                <a:cs typeface="Calibri Light"/>
              </a:rPr>
              <a:t>Proporção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de </a:t>
            </a:r>
            <a:r>
              <a:rPr sz="2000" spc="-15" dirty="0">
                <a:solidFill>
                  <a:srgbClr val="FFFFFF"/>
                </a:solidFill>
                <a:latin typeface="Calibri Light"/>
                <a:cs typeface="Calibri Light"/>
              </a:rPr>
              <a:t>gestantes 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com realização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de </a:t>
            </a:r>
            <a:r>
              <a:rPr sz="2000" spc="-4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exames</a:t>
            </a:r>
            <a:r>
              <a:rPr sz="2000" spc="-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para</a:t>
            </a:r>
            <a:r>
              <a:rPr sz="2000" spc="-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sífilis</a:t>
            </a:r>
            <a:r>
              <a:rPr sz="20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HIV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3380" y="764984"/>
            <a:ext cx="341630" cy="1125220"/>
            <a:chOff x="123380" y="764984"/>
            <a:chExt cx="341630" cy="1125220"/>
          </a:xfrm>
        </p:grpSpPr>
        <p:sp>
          <p:nvSpPr>
            <p:cNvPr id="8" name="object 8"/>
            <p:cNvSpPr/>
            <p:nvPr/>
          </p:nvSpPr>
          <p:spPr>
            <a:xfrm>
              <a:off x="136398" y="778002"/>
              <a:ext cx="315595" cy="1099185"/>
            </a:xfrm>
            <a:custGeom>
              <a:avLst/>
              <a:gdLst/>
              <a:ahLst/>
              <a:cxnLst/>
              <a:rect l="l" t="t" r="r" b="b"/>
              <a:pathLst>
                <a:path w="315595" h="1099185">
                  <a:moveTo>
                    <a:pt x="315467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315467" y="1098803"/>
                  </a:lnTo>
                  <a:lnTo>
                    <a:pt x="31546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6398" y="778002"/>
              <a:ext cx="315595" cy="1099185"/>
            </a:xfrm>
            <a:custGeom>
              <a:avLst/>
              <a:gdLst/>
              <a:ahLst/>
              <a:cxnLst/>
              <a:rect l="l" t="t" r="r" b="b"/>
              <a:pathLst>
                <a:path w="315595" h="1099185">
                  <a:moveTo>
                    <a:pt x="0" y="1098803"/>
                  </a:moveTo>
                  <a:lnTo>
                    <a:pt x="315467" y="1098803"/>
                  </a:lnTo>
                  <a:lnTo>
                    <a:pt x="315467" y="0"/>
                  </a:lnTo>
                  <a:lnTo>
                    <a:pt x="0" y="0"/>
                  </a:lnTo>
                  <a:lnTo>
                    <a:pt x="0" y="1098803"/>
                  </a:lnTo>
                  <a:close/>
                </a:path>
              </a:pathLst>
            </a:custGeom>
            <a:ln w="25908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75894" y="1003813"/>
            <a:ext cx="280035" cy="6477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Nome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89369" y="251459"/>
            <a:ext cx="11687810" cy="1629410"/>
            <a:chOff x="289369" y="251459"/>
            <a:chExt cx="11687810" cy="1629410"/>
          </a:xfrm>
        </p:grpSpPr>
        <p:sp>
          <p:nvSpPr>
            <p:cNvPr id="12" name="object 12"/>
            <p:cNvSpPr/>
            <p:nvPr/>
          </p:nvSpPr>
          <p:spPr>
            <a:xfrm>
              <a:off x="294131" y="1876043"/>
              <a:ext cx="11678285" cy="0"/>
            </a:xfrm>
            <a:custGeom>
              <a:avLst/>
              <a:gdLst/>
              <a:ahLst/>
              <a:cxnLst/>
              <a:rect l="l" t="t" r="r" b="b"/>
              <a:pathLst>
                <a:path w="11678285">
                  <a:moveTo>
                    <a:pt x="0" y="0"/>
                  </a:moveTo>
                  <a:lnTo>
                    <a:pt x="11678031" y="0"/>
                  </a:lnTo>
                </a:path>
              </a:pathLst>
            </a:custGeom>
            <a:ln w="9144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1408" y="251459"/>
              <a:ext cx="2151125" cy="843533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346705" y="337184"/>
            <a:ext cx="16802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" dirty="0">
                <a:solidFill>
                  <a:srgbClr val="FFFFFF"/>
                </a:solidFill>
                <a:latin typeface="Calibri Light"/>
                <a:cs typeface="Calibri Light"/>
              </a:rPr>
              <a:t>2020/2021</a:t>
            </a:r>
            <a:endParaRPr sz="3000">
              <a:latin typeface="Calibri Light"/>
              <a:cs typeface="Calibri Ligh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08492" y="251459"/>
            <a:ext cx="1261109" cy="843533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733790" y="337184"/>
            <a:ext cx="7905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solidFill>
                  <a:srgbClr val="FFFF00"/>
                </a:solidFill>
                <a:latin typeface="Calibri Light"/>
                <a:cs typeface="Calibri Light"/>
              </a:rPr>
              <a:t>2</a:t>
            </a:r>
            <a:r>
              <a:rPr sz="3000" spc="-25" dirty="0">
                <a:solidFill>
                  <a:srgbClr val="FFFF00"/>
                </a:solidFill>
                <a:latin typeface="Calibri Light"/>
                <a:cs typeface="Calibri Light"/>
              </a:rPr>
              <a:t>0</a:t>
            </a:r>
            <a:r>
              <a:rPr sz="3000" spc="-35" dirty="0">
                <a:solidFill>
                  <a:srgbClr val="FFFF00"/>
                </a:solidFill>
                <a:latin typeface="Calibri Light"/>
                <a:cs typeface="Calibri Light"/>
              </a:rPr>
              <a:t>2</a:t>
            </a:r>
            <a:r>
              <a:rPr sz="3000" dirty="0">
                <a:solidFill>
                  <a:srgbClr val="FFFF00"/>
                </a:solidFill>
                <a:latin typeface="Calibri Light"/>
                <a:cs typeface="Calibri Light"/>
              </a:rPr>
              <a:t>2</a:t>
            </a:r>
            <a:endParaRPr sz="3000">
              <a:latin typeface="Calibri Light"/>
              <a:cs typeface="Calibri Ligh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38620" y="1935416"/>
            <a:ext cx="326390" cy="1175385"/>
            <a:chOff x="138620" y="1935416"/>
            <a:chExt cx="326390" cy="1175385"/>
          </a:xfrm>
        </p:grpSpPr>
        <p:sp>
          <p:nvSpPr>
            <p:cNvPr id="18" name="object 18"/>
            <p:cNvSpPr/>
            <p:nvPr/>
          </p:nvSpPr>
          <p:spPr>
            <a:xfrm>
              <a:off x="151637" y="1948434"/>
              <a:ext cx="300355" cy="1149350"/>
            </a:xfrm>
            <a:custGeom>
              <a:avLst/>
              <a:gdLst/>
              <a:ahLst/>
              <a:cxnLst/>
              <a:rect l="l" t="t" r="r" b="b"/>
              <a:pathLst>
                <a:path w="300355" h="1149350">
                  <a:moveTo>
                    <a:pt x="300228" y="0"/>
                  </a:moveTo>
                  <a:lnTo>
                    <a:pt x="0" y="0"/>
                  </a:lnTo>
                  <a:lnTo>
                    <a:pt x="0" y="1149096"/>
                  </a:lnTo>
                  <a:lnTo>
                    <a:pt x="300228" y="1149096"/>
                  </a:lnTo>
                  <a:lnTo>
                    <a:pt x="30022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1637" y="1948434"/>
              <a:ext cx="300355" cy="1149350"/>
            </a:xfrm>
            <a:custGeom>
              <a:avLst/>
              <a:gdLst/>
              <a:ahLst/>
              <a:cxnLst/>
              <a:rect l="l" t="t" r="r" b="b"/>
              <a:pathLst>
                <a:path w="300355" h="1149350">
                  <a:moveTo>
                    <a:pt x="0" y="1149096"/>
                  </a:moveTo>
                  <a:lnTo>
                    <a:pt x="300228" y="1149096"/>
                  </a:lnTo>
                  <a:lnTo>
                    <a:pt x="300228" y="0"/>
                  </a:lnTo>
                  <a:lnTo>
                    <a:pt x="0" y="0"/>
                  </a:lnTo>
                  <a:lnTo>
                    <a:pt x="0" y="1149096"/>
                  </a:lnTo>
                  <a:close/>
                </a:path>
              </a:pathLst>
            </a:custGeom>
            <a:ln w="25908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82905" y="2027267"/>
            <a:ext cx="280035" cy="991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Avaliação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38620" y="3092005"/>
            <a:ext cx="11937365" cy="1515110"/>
            <a:chOff x="138620" y="3092005"/>
            <a:chExt cx="11937365" cy="1515110"/>
          </a:xfrm>
        </p:grpSpPr>
        <p:sp>
          <p:nvSpPr>
            <p:cNvPr id="22" name="object 22"/>
            <p:cNvSpPr/>
            <p:nvPr/>
          </p:nvSpPr>
          <p:spPr>
            <a:xfrm>
              <a:off x="301752" y="3096767"/>
              <a:ext cx="11769725" cy="0"/>
            </a:xfrm>
            <a:custGeom>
              <a:avLst/>
              <a:gdLst/>
              <a:ahLst/>
              <a:cxnLst/>
              <a:rect l="l" t="t" r="r" b="b"/>
              <a:pathLst>
                <a:path w="11769725">
                  <a:moveTo>
                    <a:pt x="0" y="0"/>
                  </a:moveTo>
                  <a:lnTo>
                    <a:pt x="11769217" y="0"/>
                  </a:lnTo>
                </a:path>
              </a:pathLst>
            </a:custGeom>
            <a:ln w="9144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1637" y="3178301"/>
              <a:ext cx="315595" cy="1416050"/>
            </a:xfrm>
            <a:custGeom>
              <a:avLst/>
              <a:gdLst/>
              <a:ahLst/>
              <a:cxnLst/>
              <a:rect l="l" t="t" r="r" b="b"/>
              <a:pathLst>
                <a:path w="315595" h="1416050">
                  <a:moveTo>
                    <a:pt x="315468" y="0"/>
                  </a:moveTo>
                  <a:lnTo>
                    <a:pt x="0" y="0"/>
                  </a:lnTo>
                  <a:lnTo>
                    <a:pt x="0" y="1415796"/>
                  </a:lnTo>
                  <a:lnTo>
                    <a:pt x="315468" y="1415796"/>
                  </a:lnTo>
                  <a:lnTo>
                    <a:pt x="3154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1637" y="3178301"/>
              <a:ext cx="315595" cy="1416050"/>
            </a:xfrm>
            <a:custGeom>
              <a:avLst/>
              <a:gdLst/>
              <a:ahLst/>
              <a:cxnLst/>
              <a:rect l="l" t="t" r="r" b="b"/>
              <a:pathLst>
                <a:path w="315595" h="1416050">
                  <a:moveTo>
                    <a:pt x="0" y="1415796"/>
                  </a:moveTo>
                  <a:lnTo>
                    <a:pt x="315468" y="1415796"/>
                  </a:lnTo>
                  <a:lnTo>
                    <a:pt x="315468" y="0"/>
                  </a:lnTo>
                  <a:lnTo>
                    <a:pt x="0" y="0"/>
                  </a:lnTo>
                  <a:lnTo>
                    <a:pt x="0" y="1415796"/>
                  </a:lnTo>
                  <a:close/>
                </a:path>
              </a:pathLst>
            </a:custGeom>
            <a:ln w="25908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89915" y="3282361"/>
            <a:ext cx="280035" cy="12090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2000" spc="5" dirty="0">
                <a:solidFill>
                  <a:srgbClr val="FFFFFF"/>
                </a:solidFill>
                <a:latin typeface="Calibri Light"/>
                <a:cs typeface="Calibri Light"/>
              </a:rPr>
              <a:t>u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me</a:t>
            </a:r>
            <a:r>
              <a:rPr sz="2000" spc="5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ad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23380" y="4588573"/>
            <a:ext cx="11951335" cy="1722755"/>
            <a:chOff x="123380" y="4588573"/>
            <a:chExt cx="11951335" cy="1722755"/>
          </a:xfrm>
        </p:grpSpPr>
        <p:sp>
          <p:nvSpPr>
            <p:cNvPr id="27" name="object 27"/>
            <p:cNvSpPr/>
            <p:nvPr/>
          </p:nvSpPr>
          <p:spPr>
            <a:xfrm>
              <a:off x="307847" y="4593335"/>
              <a:ext cx="11762105" cy="0"/>
            </a:xfrm>
            <a:custGeom>
              <a:avLst/>
              <a:gdLst/>
              <a:ahLst/>
              <a:cxnLst/>
              <a:rect l="l" t="t" r="r" b="b"/>
              <a:pathLst>
                <a:path w="11762105">
                  <a:moveTo>
                    <a:pt x="0" y="0"/>
                  </a:moveTo>
                  <a:lnTo>
                    <a:pt x="11762105" y="0"/>
                  </a:lnTo>
                </a:path>
              </a:pathLst>
            </a:custGeom>
            <a:ln w="9144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6398" y="4671821"/>
              <a:ext cx="330835" cy="1626235"/>
            </a:xfrm>
            <a:custGeom>
              <a:avLst/>
              <a:gdLst/>
              <a:ahLst/>
              <a:cxnLst/>
              <a:rect l="l" t="t" r="r" b="b"/>
              <a:pathLst>
                <a:path w="330834" h="1626235">
                  <a:moveTo>
                    <a:pt x="0" y="1626108"/>
                  </a:moveTo>
                  <a:lnTo>
                    <a:pt x="330708" y="1626108"/>
                  </a:lnTo>
                  <a:lnTo>
                    <a:pt x="330708" y="0"/>
                  </a:lnTo>
                  <a:lnTo>
                    <a:pt x="0" y="0"/>
                  </a:lnTo>
                  <a:lnTo>
                    <a:pt x="0" y="1626108"/>
                  </a:lnTo>
                  <a:close/>
                </a:path>
              </a:pathLst>
            </a:custGeom>
            <a:ln w="25908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95605" y="4789914"/>
            <a:ext cx="254635" cy="1388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5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ts val="1025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ts val="969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ts val="1195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ts val="1505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in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ts val="1290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m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42500"/>
              </a:lnSpc>
              <a:spcBef>
                <a:spcPts val="695"/>
              </a:spcBef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o </a:t>
            </a:r>
            <a:r>
              <a:rPr sz="20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ts val="1795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23380" y="4658804"/>
            <a:ext cx="11950700" cy="1652270"/>
            <a:chOff x="123380" y="4658804"/>
            <a:chExt cx="11950700" cy="1652270"/>
          </a:xfrm>
        </p:grpSpPr>
        <p:sp>
          <p:nvSpPr>
            <p:cNvPr id="31" name="object 31"/>
            <p:cNvSpPr/>
            <p:nvPr/>
          </p:nvSpPr>
          <p:spPr>
            <a:xfrm>
              <a:off x="301752" y="6295262"/>
              <a:ext cx="11769725" cy="5080"/>
            </a:xfrm>
            <a:custGeom>
              <a:avLst/>
              <a:gdLst/>
              <a:ahLst/>
              <a:cxnLst/>
              <a:rect l="l" t="t" r="r" b="b"/>
              <a:pathLst>
                <a:path w="11769725" h="5079">
                  <a:moveTo>
                    <a:pt x="0" y="0"/>
                  </a:moveTo>
                  <a:lnTo>
                    <a:pt x="11769217" y="0"/>
                  </a:lnTo>
                </a:path>
                <a:path w="11769725" h="5079">
                  <a:moveTo>
                    <a:pt x="0" y="4571"/>
                  </a:moveTo>
                  <a:lnTo>
                    <a:pt x="11769217" y="4571"/>
                  </a:lnTo>
                </a:path>
              </a:pathLst>
            </a:custGeom>
            <a:ln w="5333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6398" y="4671821"/>
              <a:ext cx="330835" cy="1626235"/>
            </a:xfrm>
            <a:custGeom>
              <a:avLst/>
              <a:gdLst/>
              <a:ahLst/>
              <a:cxnLst/>
              <a:rect l="l" t="t" r="r" b="b"/>
              <a:pathLst>
                <a:path w="330834" h="1626235">
                  <a:moveTo>
                    <a:pt x="330708" y="0"/>
                  </a:moveTo>
                  <a:lnTo>
                    <a:pt x="0" y="0"/>
                  </a:lnTo>
                  <a:lnTo>
                    <a:pt x="0" y="1626108"/>
                  </a:lnTo>
                  <a:lnTo>
                    <a:pt x="330708" y="1626108"/>
                  </a:lnTo>
                  <a:lnTo>
                    <a:pt x="3307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6398" y="4671821"/>
              <a:ext cx="330835" cy="1626235"/>
            </a:xfrm>
            <a:custGeom>
              <a:avLst/>
              <a:gdLst/>
              <a:ahLst/>
              <a:cxnLst/>
              <a:rect l="l" t="t" r="r" b="b"/>
              <a:pathLst>
                <a:path w="330834" h="1626235">
                  <a:moveTo>
                    <a:pt x="0" y="1626108"/>
                  </a:moveTo>
                  <a:lnTo>
                    <a:pt x="330708" y="1626108"/>
                  </a:lnTo>
                  <a:lnTo>
                    <a:pt x="330708" y="0"/>
                  </a:lnTo>
                  <a:lnTo>
                    <a:pt x="0" y="0"/>
                  </a:lnTo>
                  <a:lnTo>
                    <a:pt x="0" y="1626108"/>
                  </a:lnTo>
                  <a:close/>
                </a:path>
              </a:pathLst>
            </a:custGeom>
            <a:ln w="25908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99922" y="3577590"/>
            <a:ext cx="49777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45260" marR="5080" indent="-143319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Número</a:t>
            </a:r>
            <a:r>
              <a:rPr sz="160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gestantes</a:t>
            </a:r>
            <a:r>
              <a:rPr sz="1600" spc="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com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sorologia</a:t>
            </a:r>
            <a:r>
              <a:rPr sz="1600" spc="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avaliada</a:t>
            </a:r>
            <a:r>
              <a:rPr sz="16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ou</a:t>
            </a:r>
            <a:r>
              <a:rPr sz="1600" spc="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teste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rápido </a:t>
            </a:r>
            <a:r>
              <a:rPr sz="1600" spc="-3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realizado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para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 HIV</a:t>
            </a:r>
            <a:r>
              <a:rPr sz="16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e Sífilis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447282" y="3553459"/>
            <a:ext cx="49777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41730" marR="5080" indent="-112966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Número</a:t>
            </a:r>
            <a:r>
              <a:rPr sz="160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gestantes</a:t>
            </a:r>
            <a:r>
              <a:rPr sz="1600" spc="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com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sorologia</a:t>
            </a:r>
            <a:r>
              <a:rPr sz="1600" spc="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avaliada</a:t>
            </a:r>
            <a:r>
              <a:rPr sz="16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ou</a:t>
            </a:r>
            <a:r>
              <a:rPr sz="1600" spc="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teste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rápido </a:t>
            </a:r>
            <a:r>
              <a:rPr sz="1600" spc="-3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realizado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para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 HIV</a:t>
            </a:r>
            <a:r>
              <a:rPr sz="16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e Sífilis</a:t>
            </a:r>
            <a:r>
              <a:rPr sz="16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na</a:t>
            </a:r>
            <a:r>
              <a:rPr sz="1600" spc="1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APS</a:t>
            </a:r>
            <a:endParaRPr sz="1600">
              <a:latin typeface="Calibri Light"/>
              <a:cs typeface="Calibri Light"/>
            </a:endParaRPr>
          </a:p>
        </p:txBody>
      </p:sp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595909" y="2112645"/>
          <a:ext cx="5371464" cy="8481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8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74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63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691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4052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Parâmetro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Meta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Peso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Medição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40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≥</a:t>
                      </a:r>
                      <a:r>
                        <a:rPr sz="1600" spc="-3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95%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60%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1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Últimas</a:t>
                      </a:r>
                      <a:r>
                        <a:rPr sz="1600" spc="-3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42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semanas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7" name="object 37"/>
          <p:cNvGraphicFramePr>
            <a:graphicFrameLocks noGrp="1"/>
          </p:cNvGraphicFramePr>
          <p:nvPr/>
        </p:nvGraphicFramePr>
        <p:xfrm>
          <a:off x="6297295" y="2310129"/>
          <a:ext cx="5666103" cy="6267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22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69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61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307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3372">
                <a:tc>
                  <a:txBody>
                    <a:bodyPr/>
                    <a:lstStyle/>
                    <a:p>
                      <a:pPr marR="213360" algn="ctr">
                        <a:lnSpc>
                          <a:spcPts val="1515"/>
                        </a:lnSpc>
                      </a:pP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Parâmetro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5255" algn="ctr">
                        <a:lnSpc>
                          <a:spcPts val="1515"/>
                        </a:lnSpc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Meta¹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2410" algn="ctr">
                        <a:lnSpc>
                          <a:spcPts val="1515"/>
                        </a:lnSpc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Peso¹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1610" algn="ctr">
                        <a:lnSpc>
                          <a:spcPts val="1515"/>
                        </a:lnSpc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Medição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3372">
                <a:tc>
                  <a:txBody>
                    <a:bodyPr/>
                    <a:lstStyle/>
                    <a:p>
                      <a:pPr marR="215265" algn="ctr">
                        <a:lnSpc>
                          <a:spcPts val="1900"/>
                        </a:lnSpc>
                        <a:spcBef>
                          <a:spcPts val="465"/>
                        </a:spcBef>
                      </a:pPr>
                      <a:r>
                        <a:rPr sz="1600" spc="-10" dirty="0">
                          <a:solidFill>
                            <a:srgbClr val="FFFF00"/>
                          </a:solidFill>
                          <a:latin typeface="Calibri Light"/>
                          <a:cs typeface="Calibri Light"/>
                        </a:rPr>
                        <a:t>100%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marR="136525" algn="ctr">
                        <a:lnSpc>
                          <a:spcPts val="1900"/>
                        </a:lnSpc>
                        <a:spcBef>
                          <a:spcPts val="465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60%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marL="233045" algn="ctr">
                        <a:lnSpc>
                          <a:spcPts val="1900"/>
                        </a:lnSpc>
                        <a:spcBef>
                          <a:spcPts val="46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1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marL="130810" algn="ctr">
                        <a:lnSpc>
                          <a:spcPts val="1900"/>
                        </a:lnSpc>
                        <a:spcBef>
                          <a:spcPts val="465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Últimos </a:t>
                      </a:r>
                      <a:r>
                        <a:rPr sz="1600" spc="-5" dirty="0">
                          <a:solidFill>
                            <a:srgbClr val="FFFF00"/>
                          </a:solidFill>
                          <a:latin typeface="Calibri Light"/>
                          <a:cs typeface="Calibri Light"/>
                        </a:rPr>
                        <a:t>12</a:t>
                      </a:r>
                      <a:r>
                        <a:rPr sz="1600" spc="-25" dirty="0">
                          <a:solidFill>
                            <a:srgbClr val="FFFF0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00"/>
                          </a:solidFill>
                          <a:latin typeface="Calibri Light"/>
                          <a:cs typeface="Calibri Light"/>
                        </a:rPr>
                        <a:t>meses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5905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object 38"/>
          <p:cNvSpPr txBox="1"/>
          <p:nvPr/>
        </p:nvSpPr>
        <p:spPr>
          <a:xfrm>
            <a:off x="182905" y="4769930"/>
            <a:ext cx="280035" cy="14312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Denomin</a:t>
            </a:r>
            <a:r>
              <a:rPr sz="2000" spc="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r>
              <a:rPr sz="2000" spc="-15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01752" y="6297167"/>
            <a:ext cx="11769725" cy="0"/>
          </a:xfrm>
          <a:custGeom>
            <a:avLst/>
            <a:gdLst/>
            <a:ahLst/>
            <a:cxnLst/>
            <a:rect l="l" t="t" r="r" b="b"/>
            <a:pathLst>
              <a:path w="11769725">
                <a:moveTo>
                  <a:pt x="0" y="0"/>
                </a:moveTo>
                <a:lnTo>
                  <a:pt x="11769217" y="0"/>
                </a:lnTo>
              </a:path>
            </a:pathLst>
          </a:custGeom>
          <a:ln w="9144">
            <a:solidFill>
              <a:srgbClr val="DEE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299961" y="4700778"/>
            <a:ext cx="358012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Número</a:t>
            </a:r>
            <a:r>
              <a:rPr sz="160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gestantes</a:t>
            </a:r>
            <a:r>
              <a:rPr sz="1600" spc="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com</a:t>
            </a:r>
            <a:r>
              <a:rPr sz="160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pré-natal na</a:t>
            </a:r>
            <a:r>
              <a:rPr sz="1600" spc="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APS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121008" y="4773929"/>
            <a:ext cx="2870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OU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546717" y="5381040"/>
            <a:ext cx="19354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x</a:t>
            </a:r>
            <a:r>
              <a:rPr sz="16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menor</a:t>
            </a:r>
            <a:r>
              <a:rPr sz="1600" spc="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quantidade</a:t>
            </a:r>
            <a:r>
              <a:rPr sz="1600" spc="2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de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546717" y="5625490"/>
            <a:ext cx="26593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nascidos</a:t>
            </a:r>
            <a:r>
              <a:rPr sz="1600" spc="3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vivos</a:t>
            </a:r>
            <a:r>
              <a:rPr sz="1600" spc="-1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por</a:t>
            </a:r>
            <a:r>
              <a:rPr sz="160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quadrimestre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546717" y="5869330"/>
            <a:ext cx="17405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do</a:t>
            </a:r>
            <a:r>
              <a:rPr sz="1600" spc="-1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período</a:t>
            </a:r>
            <a:r>
              <a:rPr sz="160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analisado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19403" y="4699761"/>
            <a:ext cx="24060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Nº</a:t>
            </a:r>
            <a:r>
              <a:rPr sz="16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160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gestantes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identificadas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985765" y="4767198"/>
            <a:ext cx="2870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OU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023354" y="5625490"/>
            <a:ext cx="13303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00"/>
                </a:solidFill>
                <a:latin typeface="Calibri"/>
                <a:cs typeface="Calibri"/>
              </a:rPr>
              <a:t>Cenário</a:t>
            </a:r>
            <a:r>
              <a:rPr sz="1400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00"/>
                </a:solidFill>
                <a:latin typeface="Calibri"/>
                <a:cs typeface="Calibri"/>
              </a:rPr>
              <a:t>municipal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602783" y="5648421"/>
            <a:ext cx="1217930" cy="0"/>
          </a:xfrm>
          <a:custGeom>
            <a:avLst/>
            <a:gdLst/>
            <a:ahLst/>
            <a:cxnLst/>
            <a:rect l="l" t="t" r="r" b="b"/>
            <a:pathLst>
              <a:path w="1217929">
                <a:moveTo>
                  <a:pt x="0" y="0"/>
                </a:moveTo>
                <a:lnTo>
                  <a:pt x="303277" y="0"/>
                </a:lnTo>
              </a:path>
              <a:path w="1217929">
                <a:moveTo>
                  <a:pt x="304698" y="0"/>
                </a:moveTo>
                <a:lnTo>
                  <a:pt x="607975" y="0"/>
                </a:lnTo>
              </a:path>
              <a:path w="1217929">
                <a:moveTo>
                  <a:pt x="609396" y="0"/>
                </a:moveTo>
                <a:lnTo>
                  <a:pt x="912673" y="0"/>
                </a:lnTo>
              </a:path>
              <a:path w="1217929">
                <a:moveTo>
                  <a:pt x="914094" y="0"/>
                </a:moveTo>
                <a:lnTo>
                  <a:pt x="1217371" y="0"/>
                </a:lnTo>
              </a:path>
            </a:pathLst>
          </a:custGeom>
          <a:ln w="10352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627114" y="5387136"/>
            <a:ext cx="25761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62860" algn="l"/>
              </a:tabLst>
            </a:pPr>
            <a:r>
              <a:rPr sz="1400" spc="-5" dirty="0">
                <a:solidFill>
                  <a:srgbClr val="FFFF00"/>
                </a:solidFill>
                <a:latin typeface="Calibri"/>
                <a:cs typeface="Calibri"/>
              </a:rPr>
              <a:t>Pot</a:t>
            </a:r>
            <a:r>
              <a:rPr sz="1400" u="sng" spc="-5" dirty="0">
                <a:solidFill>
                  <a:srgbClr val="FFFF00"/>
                </a:solidFill>
                <a:uFill>
                  <a:solidFill>
                    <a:srgbClr val="FEFEFE"/>
                  </a:solidFill>
                </a:uFill>
                <a:latin typeface="Calibri"/>
                <a:cs typeface="Calibri"/>
              </a:rPr>
              <a:t>encial</a:t>
            </a:r>
            <a:r>
              <a:rPr sz="1400" u="sng" dirty="0">
                <a:solidFill>
                  <a:srgbClr val="FFFF00"/>
                </a:solidFill>
                <a:uFill>
                  <a:solidFill>
                    <a:srgbClr val="FEFEFE"/>
                  </a:solidFill>
                </a:uFill>
                <a:latin typeface="Calibri"/>
                <a:cs typeface="Calibri"/>
              </a:rPr>
              <a:t> </a:t>
            </a:r>
            <a:r>
              <a:rPr sz="1400" u="sng" spc="-45" dirty="0">
                <a:solidFill>
                  <a:srgbClr val="FFFF00"/>
                </a:solidFill>
                <a:uFill>
                  <a:solidFill>
                    <a:srgbClr val="FEFEFE"/>
                  </a:solidFill>
                </a:uFill>
                <a:latin typeface="Calibri"/>
                <a:cs typeface="Calibri"/>
              </a:rPr>
              <a:t>de</a:t>
            </a:r>
            <a:r>
              <a:rPr sz="2400" spc="-67" baseline="-3472" dirty="0">
                <a:solidFill>
                  <a:srgbClr val="FFFFFF"/>
                </a:solidFill>
                <a:latin typeface="Calibri Light"/>
                <a:cs typeface="Calibri Light"/>
              </a:rPr>
              <a:t>_</a:t>
            </a:r>
            <a:r>
              <a:rPr sz="1400" spc="-45" dirty="0">
                <a:solidFill>
                  <a:srgbClr val="FFFF00"/>
                </a:solidFill>
                <a:latin typeface="Calibri"/>
                <a:cs typeface="Calibri"/>
              </a:rPr>
              <a:t>cadastro</a:t>
            </a:r>
            <a:r>
              <a:rPr sz="1400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400" spc="-75" dirty="0">
                <a:solidFill>
                  <a:srgbClr val="FFFF00"/>
                </a:solidFill>
                <a:latin typeface="Calibri"/>
                <a:cs typeface="Calibri"/>
              </a:rPr>
              <a:t>municipa</a:t>
            </a:r>
            <a:r>
              <a:rPr sz="2100" spc="-112" baseline="-3968" dirty="0">
                <a:solidFill>
                  <a:srgbClr val="FFFF00"/>
                </a:solidFill>
                <a:latin typeface="Calibri Light"/>
                <a:cs typeface="Calibri Light"/>
              </a:rPr>
              <a:t>_</a:t>
            </a:r>
            <a:r>
              <a:rPr sz="1600" u="sng" spc="-75" dirty="0">
                <a:solidFill>
                  <a:srgbClr val="FFFFFF"/>
                </a:solidFill>
                <a:uFill>
                  <a:solidFill>
                    <a:srgbClr val="FEFE00"/>
                  </a:solidFill>
                </a:uFill>
                <a:latin typeface="Arial MT"/>
                <a:cs typeface="Arial MT"/>
              </a:rPr>
              <a:t>l	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218433" y="5506008"/>
            <a:ext cx="13030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População</a:t>
            </a:r>
            <a:r>
              <a:rPr sz="160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IBGE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988310" y="5479210"/>
            <a:ext cx="1617980" cy="0"/>
          </a:xfrm>
          <a:custGeom>
            <a:avLst/>
            <a:gdLst/>
            <a:ahLst/>
            <a:cxnLst/>
            <a:rect l="l" t="t" r="r" b="b"/>
            <a:pathLst>
              <a:path w="1617979">
                <a:moveTo>
                  <a:pt x="0" y="0"/>
                </a:moveTo>
                <a:lnTo>
                  <a:pt x="201881" y="0"/>
                </a:lnTo>
              </a:path>
              <a:path w="1617979">
                <a:moveTo>
                  <a:pt x="201070" y="0"/>
                </a:moveTo>
                <a:lnTo>
                  <a:pt x="907046" y="0"/>
                </a:lnTo>
              </a:path>
              <a:path w="1617979">
                <a:moveTo>
                  <a:pt x="907654" y="0"/>
                </a:moveTo>
                <a:lnTo>
                  <a:pt x="1211490" y="0"/>
                </a:lnTo>
              </a:path>
              <a:path w="1617979">
                <a:moveTo>
                  <a:pt x="1314052" y="0"/>
                </a:moveTo>
                <a:lnTo>
                  <a:pt x="1617491" y="0"/>
                </a:lnTo>
              </a:path>
            </a:pathLst>
          </a:custGeom>
          <a:ln w="10337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2894964" y="5144211"/>
            <a:ext cx="27095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Parâmetro</a:t>
            </a:r>
            <a:r>
              <a:rPr sz="16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16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65" dirty="0">
                <a:solidFill>
                  <a:srgbClr val="FFFFFF"/>
                </a:solidFill>
                <a:latin typeface="Calibri Light"/>
                <a:cs typeface="Calibri Light"/>
              </a:rPr>
              <a:t>ca</a:t>
            </a:r>
            <a:r>
              <a:rPr sz="2400" spc="-247" baseline="-24305" dirty="0">
                <a:solidFill>
                  <a:srgbClr val="FFFFFF"/>
                </a:solidFill>
                <a:latin typeface="Calibri Light"/>
                <a:cs typeface="Calibri Light"/>
              </a:rPr>
              <a:t>_</a:t>
            </a:r>
            <a:r>
              <a:rPr sz="1600" spc="-165" dirty="0">
                <a:solidFill>
                  <a:srgbClr val="FFFFFF"/>
                </a:solidFill>
                <a:latin typeface="Calibri Light"/>
                <a:cs typeface="Calibri Light"/>
              </a:rPr>
              <a:t>dast</a:t>
            </a:r>
            <a:r>
              <a:rPr sz="2400" spc="-247" baseline="-24305" dirty="0">
                <a:solidFill>
                  <a:srgbClr val="FFFFFF"/>
                </a:solidFill>
                <a:latin typeface="Calibri Light"/>
                <a:cs typeface="Calibri Light"/>
              </a:rPr>
              <a:t>_</a:t>
            </a:r>
            <a:r>
              <a:rPr sz="1600" spc="-165" dirty="0">
                <a:solidFill>
                  <a:srgbClr val="FFFFFF"/>
                </a:solidFill>
                <a:latin typeface="Calibri Light"/>
                <a:cs typeface="Calibri Light"/>
              </a:rPr>
              <a:t>ro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x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SINASC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233657" y="6405778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Calibri Light"/>
                <a:cs typeface="Calibri Light"/>
              </a:rPr>
              <a:t>5</a:t>
            </a:fld>
            <a:endParaRPr sz="1200">
              <a:latin typeface="Calibri Light"/>
              <a:cs typeface="Calibri Ligh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239127" y="6409816"/>
            <a:ext cx="395414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¹ Informações</a:t>
            </a:r>
            <a:r>
              <a:rPr sz="16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mantidas</a:t>
            </a:r>
            <a:r>
              <a:rPr sz="160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na</a:t>
            </a:r>
            <a:r>
              <a:rPr sz="16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Portaria</a:t>
            </a:r>
            <a:r>
              <a:rPr sz="16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nº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102/2022</a:t>
            </a:r>
            <a:endParaRPr sz="1600">
              <a:latin typeface="Calibri Light"/>
              <a:cs typeface="Calibri Light"/>
            </a:endParaRPr>
          </a:p>
        </p:txBody>
      </p:sp>
      <p:pic>
        <p:nvPicPr>
          <p:cNvPr id="56" name="Espaço Reservado para Conteúdo 4" descr="Logotipo, nome da empresa&#10;&#10;Descrição gerada automaticamente">
            <a:extLst>
              <a:ext uri="{FF2B5EF4-FFF2-40B4-BE49-F238E27FC236}">
                <a16:creationId xmlns="" xmlns:a16="http://schemas.microsoft.com/office/drawing/2014/main" id="{B051926D-14C7-41AE-8DB7-3C353A6D6A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r="3812" b="-1"/>
          <a:stretch/>
        </p:blipFill>
        <p:spPr>
          <a:xfrm>
            <a:off x="10603102" y="43861"/>
            <a:ext cx="1261109" cy="1009924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6864" y="0"/>
            <a:ext cx="2914649" cy="10294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28361" y="29032"/>
            <a:ext cx="2967483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30" dirty="0">
                <a:latin typeface="Calibri Light"/>
                <a:cs typeface="Calibri Light"/>
              </a:rPr>
              <a:t>Indicador</a:t>
            </a:r>
            <a:r>
              <a:rPr sz="4000" b="0" spc="-140" dirty="0">
                <a:latin typeface="Calibri Light"/>
                <a:cs typeface="Calibri Light"/>
              </a:rPr>
              <a:t> </a:t>
            </a:r>
            <a:r>
              <a:rPr sz="4000" b="0" spc="-5" dirty="0">
                <a:latin typeface="Calibri Light"/>
                <a:cs typeface="Calibri Light"/>
              </a:rPr>
              <a:t>3</a:t>
            </a:r>
            <a:endParaRPr sz="40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20610" y="970635"/>
            <a:ext cx="428307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00" marR="5080" indent="-940435">
              <a:lnSpc>
                <a:spcPct val="114999"/>
              </a:lnSpc>
              <a:spcBef>
                <a:spcPts val="100"/>
              </a:spcBef>
            </a:pPr>
            <a:r>
              <a:rPr sz="2000" spc="-15" dirty="0">
                <a:solidFill>
                  <a:srgbClr val="FFFFFF"/>
                </a:solidFill>
                <a:latin typeface="Calibri Light"/>
                <a:cs typeface="Calibri Light"/>
              </a:rPr>
              <a:t>Proporção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de </a:t>
            </a:r>
            <a:r>
              <a:rPr sz="2000" spc="-15" dirty="0">
                <a:solidFill>
                  <a:srgbClr val="FFFFFF"/>
                </a:solidFill>
                <a:latin typeface="Calibri Light"/>
                <a:cs typeface="Calibri Light"/>
              </a:rPr>
              <a:t>gestantes 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com atendimento </a:t>
            </a:r>
            <a:r>
              <a:rPr sz="2000" spc="-4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odontológico</a:t>
            </a:r>
            <a:r>
              <a:rPr sz="200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realizado¹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45708" y="1024127"/>
            <a:ext cx="9525" cy="5273040"/>
          </a:xfrm>
          <a:custGeom>
            <a:avLst/>
            <a:gdLst/>
            <a:ahLst/>
            <a:cxnLst/>
            <a:rect l="l" t="t" r="r" b="b"/>
            <a:pathLst>
              <a:path w="9525" h="5273040">
                <a:moveTo>
                  <a:pt x="9016" y="0"/>
                </a:moveTo>
                <a:lnTo>
                  <a:pt x="0" y="5272544"/>
                </a:lnTo>
              </a:path>
            </a:pathLst>
          </a:custGeom>
          <a:ln w="9144">
            <a:solidFill>
              <a:srgbClr val="DEE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11402" y="959205"/>
            <a:ext cx="4283075" cy="727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2980" marR="5080" indent="-970915">
              <a:lnSpc>
                <a:spcPct val="115100"/>
              </a:lnSpc>
              <a:spcBef>
                <a:spcPts val="100"/>
              </a:spcBef>
            </a:pPr>
            <a:r>
              <a:rPr sz="2000" spc="-15" dirty="0">
                <a:solidFill>
                  <a:srgbClr val="FFFFFF"/>
                </a:solidFill>
                <a:latin typeface="Calibri Light"/>
                <a:cs typeface="Calibri Light"/>
              </a:rPr>
              <a:t>Proporção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de </a:t>
            </a:r>
            <a:r>
              <a:rPr sz="2000" spc="-15" dirty="0">
                <a:solidFill>
                  <a:srgbClr val="FFFFFF"/>
                </a:solidFill>
                <a:latin typeface="Calibri Light"/>
                <a:cs typeface="Calibri Light"/>
              </a:rPr>
              <a:t>gestantes 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com atendimento </a:t>
            </a:r>
            <a:r>
              <a:rPr sz="2000" spc="-4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odontológico</a:t>
            </a:r>
            <a:r>
              <a:rPr sz="200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realizado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3380" y="764984"/>
            <a:ext cx="341630" cy="1125220"/>
            <a:chOff x="123380" y="764984"/>
            <a:chExt cx="341630" cy="1125220"/>
          </a:xfrm>
        </p:grpSpPr>
        <p:sp>
          <p:nvSpPr>
            <p:cNvPr id="8" name="object 8"/>
            <p:cNvSpPr/>
            <p:nvPr/>
          </p:nvSpPr>
          <p:spPr>
            <a:xfrm>
              <a:off x="136398" y="778002"/>
              <a:ext cx="315595" cy="1099185"/>
            </a:xfrm>
            <a:custGeom>
              <a:avLst/>
              <a:gdLst/>
              <a:ahLst/>
              <a:cxnLst/>
              <a:rect l="l" t="t" r="r" b="b"/>
              <a:pathLst>
                <a:path w="315595" h="1099185">
                  <a:moveTo>
                    <a:pt x="315467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315467" y="1098803"/>
                  </a:lnTo>
                  <a:lnTo>
                    <a:pt x="31546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6398" y="778002"/>
              <a:ext cx="315595" cy="1099185"/>
            </a:xfrm>
            <a:custGeom>
              <a:avLst/>
              <a:gdLst/>
              <a:ahLst/>
              <a:cxnLst/>
              <a:rect l="l" t="t" r="r" b="b"/>
              <a:pathLst>
                <a:path w="315595" h="1099185">
                  <a:moveTo>
                    <a:pt x="0" y="1098803"/>
                  </a:moveTo>
                  <a:lnTo>
                    <a:pt x="315467" y="1098803"/>
                  </a:lnTo>
                  <a:lnTo>
                    <a:pt x="315467" y="0"/>
                  </a:lnTo>
                  <a:lnTo>
                    <a:pt x="0" y="0"/>
                  </a:lnTo>
                  <a:lnTo>
                    <a:pt x="0" y="1098803"/>
                  </a:lnTo>
                  <a:close/>
                </a:path>
              </a:pathLst>
            </a:custGeom>
            <a:ln w="25908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75894" y="1003813"/>
            <a:ext cx="280035" cy="6477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Nome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89369" y="251459"/>
            <a:ext cx="11687810" cy="1629410"/>
            <a:chOff x="289369" y="251459"/>
            <a:chExt cx="11687810" cy="1629410"/>
          </a:xfrm>
        </p:grpSpPr>
        <p:sp>
          <p:nvSpPr>
            <p:cNvPr id="12" name="object 12"/>
            <p:cNvSpPr/>
            <p:nvPr/>
          </p:nvSpPr>
          <p:spPr>
            <a:xfrm>
              <a:off x="294131" y="1876043"/>
              <a:ext cx="11678285" cy="0"/>
            </a:xfrm>
            <a:custGeom>
              <a:avLst/>
              <a:gdLst/>
              <a:ahLst/>
              <a:cxnLst/>
              <a:rect l="l" t="t" r="r" b="b"/>
              <a:pathLst>
                <a:path w="11678285">
                  <a:moveTo>
                    <a:pt x="0" y="0"/>
                  </a:moveTo>
                  <a:lnTo>
                    <a:pt x="11678031" y="0"/>
                  </a:lnTo>
                </a:path>
              </a:pathLst>
            </a:custGeom>
            <a:ln w="9144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1408" y="251459"/>
              <a:ext cx="2151125" cy="843533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346705" y="337184"/>
            <a:ext cx="16802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" dirty="0">
                <a:solidFill>
                  <a:srgbClr val="FFFFFF"/>
                </a:solidFill>
                <a:latin typeface="Calibri Light"/>
                <a:cs typeface="Calibri Light"/>
              </a:rPr>
              <a:t>2020/2021</a:t>
            </a:r>
            <a:endParaRPr sz="3000">
              <a:latin typeface="Calibri Light"/>
              <a:cs typeface="Calibri Ligh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08492" y="251459"/>
            <a:ext cx="1261109" cy="843533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733790" y="337184"/>
            <a:ext cx="7905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solidFill>
                  <a:srgbClr val="FFFF00"/>
                </a:solidFill>
                <a:latin typeface="Calibri Light"/>
                <a:cs typeface="Calibri Light"/>
              </a:rPr>
              <a:t>2</a:t>
            </a:r>
            <a:r>
              <a:rPr sz="3000" spc="-25" dirty="0">
                <a:solidFill>
                  <a:srgbClr val="FFFF00"/>
                </a:solidFill>
                <a:latin typeface="Calibri Light"/>
                <a:cs typeface="Calibri Light"/>
              </a:rPr>
              <a:t>0</a:t>
            </a:r>
            <a:r>
              <a:rPr sz="3000" spc="-35" dirty="0">
                <a:solidFill>
                  <a:srgbClr val="FFFF00"/>
                </a:solidFill>
                <a:latin typeface="Calibri Light"/>
                <a:cs typeface="Calibri Light"/>
              </a:rPr>
              <a:t>2</a:t>
            </a:r>
            <a:r>
              <a:rPr sz="3000" dirty="0">
                <a:solidFill>
                  <a:srgbClr val="FFFF00"/>
                </a:solidFill>
                <a:latin typeface="Calibri Light"/>
                <a:cs typeface="Calibri Light"/>
              </a:rPr>
              <a:t>2</a:t>
            </a:r>
            <a:endParaRPr sz="3000">
              <a:latin typeface="Calibri Light"/>
              <a:cs typeface="Calibri Ligh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38620" y="1935416"/>
            <a:ext cx="326390" cy="1175385"/>
            <a:chOff x="138620" y="1935416"/>
            <a:chExt cx="326390" cy="1175385"/>
          </a:xfrm>
        </p:grpSpPr>
        <p:sp>
          <p:nvSpPr>
            <p:cNvPr id="18" name="object 18"/>
            <p:cNvSpPr/>
            <p:nvPr/>
          </p:nvSpPr>
          <p:spPr>
            <a:xfrm>
              <a:off x="151637" y="1948434"/>
              <a:ext cx="300355" cy="1149350"/>
            </a:xfrm>
            <a:custGeom>
              <a:avLst/>
              <a:gdLst/>
              <a:ahLst/>
              <a:cxnLst/>
              <a:rect l="l" t="t" r="r" b="b"/>
              <a:pathLst>
                <a:path w="300355" h="1149350">
                  <a:moveTo>
                    <a:pt x="300228" y="0"/>
                  </a:moveTo>
                  <a:lnTo>
                    <a:pt x="0" y="0"/>
                  </a:lnTo>
                  <a:lnTo>
                    <a:pt x="0" y="1149096"/>
                  </a:lnTo>
                  <a:lnTo>
                    <a:pt x="300228" y="1149096"/>
                  </a:lnTo>
                  <a:lnTo>
                    <a:pt x="30022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1637" y="1948434"/>
              <a:ext cx="300355" cy="1149350"/>
            </a:xfrm>
            <a:custGeom>
              <a:avLst/>
              <a:gdLst/>
              <a:ahLst/>
              <a:cxnLst/>
              <a:rect l="l" t="t" r="r" b="b"/>
              <a:pathLst>
                <a:path w="300355" h="1149350">
                  <a:moveTo>
                    <a:pt x="0" y="1149096"/>
                  </a:moveTo>
                  <a:lnTo>
                    <a:pt x="300228" y="1149096"/>
                  </a:lnTo>
                  <a:lnTo>
                    <a:pt x="300228" y="0"/>
                  </a:lnTo>
                  <a:lnTo>
                    <a:pt x="0" y="0"/>
                  </a:lnTo>
                  <a:lnTo>
                    <a:pt x="0" y="1149096"/>
                  </a:lnTo>
                  <a:close/>
                </a:path>
              </a:pathLst>
            </a:custGeom>
            <a:ln w="25908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82905" y="2027267"/>
            <a:ext cx="280035" cy="991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Avaliação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38620" y="3092005"/>
            <a:ext cx="11937365" cy="1515110"/>
            <a:chOff x="138620" y="3092005"/>
            <a:chExt cx="11937365" cy="1515110"/>
          </a:xfrm>
        </p:grpSpPr>
        <p:sp>
          <p:nvSpPr>
            <p:cNvPr id="22" name="object 22"/>
            <p:cNvSpPr/>
            <p:nvPr/>
          </p:nvSpPr>
          <p:spPr>
            <a:xfrm>
              <a:off x="301752" y="3096767"/>
              <a:ext cx="11769725" cy="0"/>
            </a:xfrm>
            <a:custGeom>
              <a:avLst/>
              <a:gdLst/>
              <a:ahLst/>
              <a:cxnLst/>
              <a:rect l="l" t="t" r="r" b="b"/>
              <a:pathLst>
                <a:path w="11769725">
                  <a:moveTo>
                    <a:pt x="0" y="0"/>
                  </a:moveTo>
                  <a:lnTo>
                    <a:pt x="11769217" y="0"/>
                  </a:lnTo>
                </a:path>
              </a:pathLst>
            </a:custGeom>
            <a:ln w="9144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1637" y="3178301"/>
              <a:ext cx="315595" cy="1416050"/>
            </a:xfrm>
            <a:custGeom>
              <a:avLst/>
              <a:gdLst/>
              <a:ahLst/>
              <a:cxnLst/>
              <a:rect l="l" t="t" r="r" b="b"/>
              <a:pathLst>
                <a:path w="315595" h="1416050">
                  <a:moveTo>
                    <a:pt x="315468" y="0"/>
                  </a:moveTo>
                  <a:lnTo>
                    <a:pt x="0" y="0"/>
                  </a:lnTo>
                  <a:lnTo>
                    <a:pt x="0" y="1415796"/>
                  </a:lnTo>
                  <a:lnTo>
                    <a:pt x="315468" y="1415796"/>
                  </a:lnTo>
                  <a:lnTo>
                    <a:pt x="3154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1637" y="3178301"/>
              <a:ext cx="315595" cy="1416050"/>
            </a:xfrm>
            <a:custGeom>
              <a:avLst/>
              <a:gdLst/>
              <a:ahLst/>
              <a:cxnLst/>
              <a:rect l="l" t="t" r="r" b="b"/>
              <a:pathLst>
                <a:path w="315595" h="1416050">
                  <a:moveTo>
                    <a:pt x="0" y="1415796"/>
                  </a:moveTo>
                  <a:lnTo>
                    <a:pt x="315468" y="1415796"/>
                  </a:lnTo>
                  <a:lnTo>
                    <a:pt x="315468" y="0"/>
                  </a:lnTo>
                  <a:lnTo>
                    <a:pt x="0" y="0"/>
                  </a:lnTo>
                  <a:lnTo>
                    <a:pt x="0" y="1415796"/>
                  </a:lnTo>
                  <a:close/>
                </a:path>
              </a:pathLst>
            </a:custGeom>
            <a:ln w="25908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89915" y="3282361"/>
            <a:ext cx="280035" cy="12090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2000" spc="5" dirty="0">
                <a:solidFill>
                  <a:srgbClr val="FFFFFF"/>
                </a:solidFill>
                <a:latin typeface="Calibri Light"/>
                <a:cs typeface="Calibri Light"/>
              </a:rPr>
              <a:t>u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me</a:t>
            </a:r>
            <a:r>
              <a:rPr sz="2000" spc="5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ad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23380" y="4588573"/>
            <a:ext cx="11951335" cy="1722755"/>
            <a:chOff x="123380" y="4588573"/>
            <a:chExt cx="11951335" cy="1722755"/>
          </a:xfrm>
        </p:grpSpPr>
        <p:sp>
          <p:nvSpPr>
            <p:cNvPr id="27" name="object 27"/>
            <p:cNvSpPr/>
            <p:nvPr/>
          </p:nvSpPr>
          <p:spPr>
            <a:xfrm>
              <a:off x="307847" y="4593335"/>
              <a:ext cx="11762105" cy="0"/>
            </a:xfrm>
            <a:custGeom>
              <a:avLst/>
              <a:gdLst/>
              <a:ahLst/>
              <a:cxnLst/>
              <a:rect l="l" t="t" r="r" b="b"/>
              <a:pathLst>
                <a:path w="11762105">
                  <a:moveTo>
                    <a:pt x="0" y="0"/>
                  </a:moveTo>
                  <a:lnTo>
                    <a:pt x="11762105" y="0"/>
                  </a:lnTo>
                </a:path>
              </a:pathLst>
            </a:custGeom>
            <a:ln w="9144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6398" y="4671821"/>
              <a:ext cx="330835" cy="1626235"/>
            </a:xfrm>
            <a:custGeom>
              <a:avLst/>
              <a:gdLst/>
              <a:ahLst/>
              <a:cxnLst/>
              <a:rect l="l" t="t" r="r" b="b"/>
              <a:pathLst>
                <a:path w="330834" h="1626235">
                  <a:moveTo>
                    <a:pt x="0" y="1626108"/>
                  </a:moveTo>
                  <a:lnTo>
                    <a:pt x="330708" y="1626108"/>
                  </a:lnTo>
                  <a:lnTo>
                    <a:pt x="330708" y="0"/>
                  </a:lnTo>
                  <a:lnTo>
                    <a:pt x="0" y="0"/>
                  </a:lnTo>
                  <a:lnTo>
                    <a:pt x="0" y="1626108"/>
                  </a:lnTo>
                  <a:close/>
                </a:path>
              </a:pathLst>
            </a:custGeom>
            <a:ln w="25908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95605" y="4789914"/>
            <a:ext cx="254635" cy="1388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5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ts val="1025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ts val="969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ts val="1195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ts val="1505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in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ts val="1290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m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42500"/>
              </a:lnSpc>
              <a:spcBef>
                <a:spcPts val="695"/>
              </a:spcBef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o </a:t>
            </a:r>
            <a:r>
              <a:rPr sz="20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ts val="1795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23380" y="4658804"/>
            <a:ext cx="11950700" cy="1652270"/>
            <a:chOff x="123380" y="4658804"/>
            <a:chExt cx="11950700" cy="1652270"/>
          </a:xfrm>
        </p:grpSpPr>
        <p:sp>
          <p:nvSpPr>
            <p:cNvPr id="31" name="object 31"/>
            <p:cNvSpPr/>
            <p:nvPr/>
          </p:nvSpPr>
          <p:spPr>
            <a:xfrm>
              <a:off x="301752" y="6295262"/>
              <a:ext cx="11769725" cy="5080"/>
            </a:xfrm>
            <a:custGeom>
              <a:avLst/>
              <a:gdLst/>
              <a:ahLst/>
              <a:cxnLst/>
              <a:rect l="l" t="t" r="r" b="b"/>
              <a:pathLst>
                <a:path w="11769725" h="5079">
                  <a:moveTo>
                    <a:pt x="0" y="0"/>
                  </a:moveTo>
                  <a:lnTo>
                    <a:pt x="11769217" y="0"/>
                  </a:lnTo>
                </a:path>
                <a:path w="11769725" h="5079">
                  <a:moveTo>
                    <a:pt x="0" y="4571"/>
                  </a:moveTo>
                  <a:lnTo>
                    <a:pt x="11769217" y="4571"/>
                  </a:lnTo>
                </a:path>
              </a:pathLst>
            </a:custGeom>
            <a:ln w="5333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6398" y="4671821"/>
              <a:ext cx="330835" cy="1626235"/>
            </a:xfrm>
            <a:custGeom>
              <a:avLst/>
              <a:gdLst/>
              <a:ahLst/>
              <a:cxnLst/>
              <a:rect l="l" t="t" r="r" b="b"/>
              <a:pathLst>
                <a:path w="330834" h="1626235">
                  <a:moveTo>
                    <a:pt x="330708" y="0"/>
                  </a:moveTo>
                  <a:lnTo>
                    <a:pt x="0" y="0"/>
                  </a:lnTo>
                  <a:lnTo>
                    <a:pt x="0" y="1626108"/>
                  </a:lnTo>
                  <a:lnTo>
                    <a:pt x="330708" y="1626108"/>
                  </a:lnTo>
                  <a:lnTo>
                    <a:pt x="3307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6398" y="4671821"/>
              <a:ext cx="330835" cy="1626235"/>
            </a:xfrm>
            <a:custGeom>
              <a:avLst/>
              <a:gdLst/>
              <a:ahLst/>
              <a:cxnLst/>
              <a:rect l="l" t="t" r="r" b="b"/>
              <a:pathLst>
                <a:path w="330834" h="1626235">
                  <a:moveTo>
                    <a:pt x="0" y="1626108"/>
                  </a:moveTo>
                  <a:lnTo>
                    <a:pt x="330708" y="1626108"/>
                  </a:lnTo>
                  <a:lnTo>
                    <a:pt x="330708" y="0"/>
                  </a:lnTo>
                  <a:lnTo>
                    <a:pt x="0" y="0"/>
                  </a:lnTo>
                  <a:lnTo>
                    <a:pt x="0" y="1626108"/>
                  </a:lnTo>
                  <a:close/>
                </a:path>
              </a:pathLst>
            </a:custGeom>
            <a:ln w="25908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74598" y="3577590"/>
            <a:ext cx="48272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78330" marR="5080" indent="-1866264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Número</a:t>
            </a:r>
            <a:r>
              <a:rPr sz="160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gestantes</a:t>
            </a:r>
            <a:r>
              <a:rPr sz="1600" spc="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com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pré-natal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na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APS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atendimento </a:t>
            </a:r>
            <a:r>
              <a:rPr sz="1600" spc="-3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odontológico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014209" y="3501009"/>
            <a:ext cx="42259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00" marR="5080" indent="-125793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Número</a:t>
            </a:r>
            <a:r>
              <a:rPr sz="160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gestantes</a:t>
            </a:r>
            <a:r>
              <a:rPr sz="1600" spc="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com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pré-natal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atendimento </a:t>
            </a:r>
            <a:r>
              <a:rPr sz="1600" spc="-3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odontológico</a:t>
            </a:r>
            <a:r>
              <a:rPr sz="1600" spc="6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na</a:t>
            </a:r>
            <a:r>
              <a:rPr sz="160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APS</a:t>
            </a:r>
            <a:endParaRPr sz="1600">
              <a:latin typeface="Calibri Light"/>
              <a:cs typeface="Calibri Light"/>
            </a:endParaRPr>
          </a:p>
        </p:txBody>
      </p:sp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595909" y="2112645"/>
          <a:ext cx="5371465" cy="9117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8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74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57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097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4052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Parâmetro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Meta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Peso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0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Medição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76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≥</a:t>
                      </a:r>
                      <a:r>
                        <a:rPr sz="1600" spc="-3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90%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60%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2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ts val="1825"/>
                        </a:lnSpc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Últimas</a:t>
                      </a:r>
                      <a:r>
                        <a:rPr sz="1600" spc="-4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42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  <a:p>
                      <a:pPr marL="448309">
                        <a:lnSpc>
                          <a:spcPts val="1914"/>
                        </a:lnSpc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semanas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7" name="object 37"/>
          <p:cNvGraphicFramePr>
            <a:graphicFrameLocks noGrp="1"/>
          </p:cNvGraphicFramePr>
          <p:nvPr/>
        </p:nvGraphicFramePr>
        <p:xfrm>
          <a:off x="6274434" y="2231263"/>
          <a:ext cx="5508624" cy="7805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41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46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862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36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68350">
                <a:tc>
                  <a:txBody>
                    <a:bodyPr/>
                    <a:lstStyle/>
                    <a:p>
                      <a:pPr marR="215900" algn="ctr">
                        <a:lnSpc>
                          <a:spcPts val="1515"/>
                        </a:lnSpc>
                      </a:pP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Parâmetro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0520">
                        <a:lnSpc>
                          <a:spcPts val="1515"/>
                        </a:lnSpc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Meta¹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9380" algn="ctr">
                        <a:lnSpc>
                          <a:spcPts val="1515"/>
                        </a:lnSpc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Peso¹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4825">
                        <a:lnSpc>
                          <a:spcPts val="1515"/>
                        </a:lnSpc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Medição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2191">
                <a:tc>
                  <a:txBody>
                    <a:bodyPr/>
                    <a:lstStyle/>
                    <a:p>
                      <a:pPr marR="217804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600" spc="-10" dirty="0">
                          <a:solidFill>
                            <a:srgbClr val="FFFF00"/>
                          </a:solidFill>
                          <a:latin typeface="Calibri Light"/>
                          <a:cs typeface="Calibri Light"/>
                        </a:rPr>
                        <a:t>100%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135890" marB="0"/>
                </a:tc>
                <a:tc>
                  <a:txBody>
                    <a:bodyPr/>
                    <a:lstStyle/>
                    <a:p>
                      <a:pPr marL="415925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60%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135890" marB="0"/>
                </a:tc>
                <a:tc>
                  <a:txBody>
                    <a:bodyPr/>
                    <a:lstStyle/>
                    <a:p>
                      <a:pPr marL="12192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2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135890" marB="0"/>
                </a:tc>
                <a:tc>
                  <a:txBody>
                    <a:bodyPr/>
                    <a:lstStyle/>
                    <a:p>
                      <a:pPr marL="573405" marR="119380" indent="-1587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Últimos</a:t>
                      </a:r>
                      <a:r>
                        <a:rPr sz="1600" spc="-7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00"/>
                          </a:solidFill>
                          <a:latin typeface="Calibri Light"/>
                          <a:cs typeface="Calibri Light"/>
                        </a:rPr>
                        <a:t>12 </a:t>
                      </a:r>
                      <a:r>
                        <a:rPr sz="1600" spc="-350" dirty="0">
                          <a:solidFill>
                            <a:srgbClr val="FFFF0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00"/>
                          </a:solidFill>
                          <a:latin typeface="Calibri Light"/>
                          <a:cs typeface="Calibri Light"/>
                        </a:rPr>
                        <a:t>meses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object 38"/>
          <p:cNvSpPr txBox="1"/>
          <p:nvPr/>
        </p:nvSpPr>
        <p:spPr>
          <a:xfrm>
            <a:off x="182905" y="4769930"/>
            <a:ext cx="280035" cy="14312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Denomin</a:t>
            </a:r>
            <a:r>
              <a:rPr sz="2000" spc="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r>
              <a:rPr sz="2000" spc="-15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01752" y="6297167"/>
            <a:ext cx="11769725" cy="0"/>
          </a:xfrm>
          <a:custGeom>
            <a:avLst/>
            <a:gdLst/>
            <a:ahLst/>
            <a:cxnLst/>
            <a:rect l="l" t="t" r="r" b="b"/>
            <a:pathLst>
              <a:path w="11769725">
                <a:moveTo>
                  <a:pt x="0" y="0"/>
                </a:moveTo>
                <a:lnTo>
                  <a:pt x="11769217" y="0"/>
                </a:lnTo>
              </a:path>
            </a:pathLst>
          </a:custGeom>
          <a:ln w="9144">
            <a:solidFill>
              <a:srgbClr val="DEE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484111" y="4897882"/>
            <a:ext cx="358012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00"/>
                </a:solidFill>
                <a:latin typeface="Calibri Light"/>
                <a:cs typeface="Calibri Light"/>
              </a:rPr>
              <a:t>Número</a:t>
            </a:r>
            <a:r>
              <a:rPr sz="1600" spc="1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de</a:t>
            </a:r>
            <a:r>
              <a:rPr sz="160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gestantes</a:t>
            </a:r>
            <a:r>
              <a:rPr sz="1600" spc="2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com</a:t>
            </a:r>
            <a:r>
              <a:rPr sz="160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pré-natal na</a:t>
            </a:r>
            <a:r>
              <a:rPr sz="1600" spc="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APS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028933" y="4865878"/>
            <a:ext cx="287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OU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402318" y="5625490"/>
            <a:ext cx="26587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nascidos</a:t>
            </a:r>
            <a:r>
              <a:rPr sz="1600" spc="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vivos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por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quadrimestre </a:t>
            </a:r>
            <a:r>
              <a:rPr sz="1600" spc="-3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do</a:t>
            </a:r>
            <a:r>
              <a:rPr sz="16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período</a:t>
            </a:r>
            <a:r>
              <a:rPr sz="1600" spc="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analisado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42822" y="4791278"/>
            <a:ext cx="24053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Nº de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gestantes</a:t>
            </a:r>
            <a:r>
              <a:rPr sz="16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identificadas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985765" y="4767198"/>
            <a:ext cx="2870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OU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218433" y="5506008"/>
            <a:ext cx="13030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População</a:t>
            </a:r>
            <a:r>
              <a:rPr sz="160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IBGE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087361" y="5625490"/>
            <a:ext cx="15163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00"/>
                </a:solidFill>
                <a:latin typeface="Calibri"/>
                <a:cs typeface="Calibri"/>
              </a:rPr>
              <a:t>Cenário </a:t>
            </a:r>
            <a:r>
              <a:rPr sz="1600" spc="-5" dirty="0">
                <a:solidFill>
                  <a:srgbClr val="FFFF00"/>
                </a:solidFill>
                <a:latin typeface="Calibri"/>
                <a:cs typeface="Calibri"/>
              </a:rPr>
              <a:t>municipal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601714" y="5381040"/>
            <a:ext cx="47580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2813050" algn="l"/>
              </a:tabLst>
            </a:pPr>
            <a:r>
              <a:rPr sz="1600" spc="-5" dirty="0">
                <a:solidFill>
                  <a:srgbClr val="FFFF00"/>
                </a:solidFill>
                <a:latin typeface="Calibri"/>
                <a:cs typeface="Calibri"/>
              </a:rPr>
              <a:t>Pot</a:t>
            </a:r>
            <a:r>
              <a:rPr sz="1600" u="sng" spc="-5" dirty="0">
                <a:solidFill>
                  <a:srgbClr val="FFFF00"/>
                </a:solidFill>
                <a:uFill>
                  <a:solidFill>
                    <a:srgbClr val="FEFEFE"/>
                  </a:solidFill>
                </a:uFill>
                <a:latin typeface="Calibri"/>
                <a:cs typeface="Calibri"/>
              </a:rPr>
              <a:t>encial</a:t>
            </a:r>
            <a:r>
              <a:rPr sz="1600" u="sng" dirty="0">
                <a:solidFill>
                  <a:srgbClr val="FFFF00"/>
                </a:solidFill>
                <a:uFill>
                  <a:solidFill>
                    <a:srgbClr val="FEFEFE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FFFF00"/>
                </a:solidFill>
                <a:uFill>
                  <a:solidFill>
                    <a:srgbClr val="FEFEFE"/>
                  </a:solidFill>
                </a:uFill>
                <a:latin typeface="Calibri"/>
                <a:cs typeface="Calibri"/>
              </a:rPr>
              <a:t>de</a:t>
            </a:r>
            <a:r>
              <a:rPr sz="1600" u="sng" spc="20" dirty="0">
                <a:solidFill>
                  <a:srgbClr val="FFFF00"/>
                </a:solidFill>
                <a:uFill>
                  <a:solidFill>
                    <a:srgbClr val="FEFEFE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FFFF00"/>
                </a:solidFill>
                <a:uFill>
                  <a:solidFill>
                    <a:srgbClr val="FEFEFE"/>
                  </a:solidFill>
                </a:uFill>
                <a:latin typeface="Calibri"/>
                <a:cs typeface="Calibri"/>
              </a:rPr>
              <a:t>cadastro</a:t>
            </a:r>
            <a:r>
              <a:rPr sz="1600" u="sng" spc="15" dirty="0">
                <a:solidFill>
                  <a:srgbClr val="FFFF00"/>
                </a:solidFill>
                <a:uFill>
                  <a:solidFill>
                    <a:srgbClr val="FEFEFE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85" dirty="0">
                <a:solidFill>
                  <a:srgbClr val="FFFF00"/>
                </a:solidFill>
                <a:uFill>
                  <a:solidFill>
                    <a:srgbClr val="FEFEFE"/>
                  </a:solidFill>
                </a:uFill>
                <a:latin typeface="Calibri"/>
                <a:cs typeface="Calibri"/>
              </a:rPr>
              <a:t>municip</a:t>
            </a:r>
            <a:r>
              <a:rPr sz="1600" spc="-85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2400" spc="-127" baseline="-5208" dirty="0">
                <a:solidFill>
                  <a:srgbClr val="FFFFFF"/>
                </a:solidFill>
                <a:latin typeface="Calibri Light"/>
                <a:cs typeface="Calibri Light"/>
              </a:rPr>
              <a:t>_</a:t>
            </a:r>
            <a:r>
              <a:rPr sz="1600" spc="-85" dirty="0">
                <a:solidFill>
                  <a:srgbClr val="FFFF00"/>
                </a:solidFill>
                <a:latin typeface="Calibri"/>
                <a:cs typeface="Calibri"/>
              </a:rPr>
              <a:t>l	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x</a:t>
            </a:r>
            <a:r>
              <a:rPr sz="160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menor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quantidade</a:t>
            </a:r>
            <a:r>
              <a:rPr sz="1600" spc="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988310" y="5479210"/>
            <a:ext cx="1617980" cy="0"/>
          </a:xfrm>
          <a:custGeom>
            <a:avLst/>
            <a:gdLst/>
            <a:ahLst/>
            <a:cxnLst/>
            <a:rect l="l" t="t" r="r" b="b"/>
            <a:pathLst>
              <a:path w="1617979">
                <a:moveTo>
                  <a:pt x="0" y="0"/>
                </a:moveTo>
                <a:lnTo>
                  <a:pt x="201881" y="0"/>
                </a:lnTo>
              </a:path>
              <a:path w="1617979">
                <a:moveTo>
                  <a:pt x="201070" y="0"/>
                </a:moveTo>
                <a:lnTo>
                  <a:pt x="907046" y="0"/>
                </a:lnTo>
              </a:path>
              <a:path w="1617979">
                <a:moveTo>
                  <a:pt x="907654" y="0"/>
                </a:moveTo>
                <a:lnTo>
                  <a:pt x="1211490" y="0"/>
                </a:lnTo>
              </a:path>
              <a:path w="1617979">
                <a:moveTo>
                  <a:pt x="1314052" y="0"/>
                </a:moveTo>
                <a:lnTo>
                  <a:pt x="1617491" y="0"/>
                </a:lnTo>
              </a:path>
            </a:pathLst>
          </a:custGeom>
          <a:ln w="10337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2894964" y="5144211"/>
            <a:ext cx="27095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Parâmetro</a:t>
            </a:r>
            <a:r>
              <a:rPr sz="16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16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65" dirty="0">
                <a:solidFill>
                  <a:srgbClr val="FFFFFF"/>
                </a:solidFill>
                <a:latin typeface="Calibri Light"/>
                <a:cs typeface="Calibri Light"/>
              </a:rPr>
              <a:t>ca</a:t>
            </a:r>
            <a:r>
              <a:rPr sz="2400" spc="-247" baseline="-24305" dirty="0">
                <a:solidFill>
                  <a:srgbClr val="FFFFFF"/>
                </a:solidFill>
                <a:latin typeface="Calibri Light"/>
                <a:cs typeface="Calibri Light"/>
              </a:rPr>
              <a:t>_</a:t>
            </a:r>
            <a:r>
              <a:rPr sz="1600" spc="-165" dirty="0">
                <a:solidFill>
                  <a:srgbClr val="FFFFFF"/>
                </a:solidFill>
                <a:latin typeface="Calibri Light"/>
                <a:cs typeface="Calibri Light"/>
              </a:rPr>
              <a:t>dast</a:t>
            </a:r>
            <a:r>
              <a:rPr sz="2400" spc="-247" baseline="-24305" dirty="0">
                <a:solidFill>
                  <a:srgbClr val="FFFFFF"/>
                </a:solidFill>
                <a:latin typeface="Calibri Light"/>
                <a:cs typeface="Calibri Light"/>
              </a:rPr>
              <a:t>_</a:t>
            </a:r>
            <a:r>
              <a:rPr sz="1600" spc="-165" dirty="0">
                <a:solidFill>
                  <a:srgbClr val="FFFFFF"/>
                </a:solidFill>
                <a:latin typeface="Calibri Light"/>
                <a:cs typeface="Calibri Light"/>
              </a:rPr>
              <a:t>ro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x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SINASC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1233657" y="6405778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Calibri Light"/>
                <a:cs typeface="Calibri Light"/>
              </a:rPr>
              <a:t>6</a:t>
            </a:fld>
            <a:endParaRPr sz="1200">
              <a:latin typeface="Calibri Light"/>
              <a:cs typeface="Calibri Ligh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239127" y="6409816"/>
            <a:ext cx="395414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¹ Informações</a:t>
            </a:r>
            <a:r>
              <a:rPr sz="16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mantidas</a:t>
            </a:r>
            <a:r>
              <a:rPr sz="160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na</a:t>
            </a:r>
            <a:r>
              <a:rPr sz="16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Portaria</a:t>
            </a:r>
            <a:r>
              <a:rPr sz="16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nº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102/2022</a:t>
            </a:r>
            <a:endParaRPr sz="1600">
              <a:latin typeface="Calibri Light"/>
              <a:cs typeface="Calibri Light"/>
            </a:endParaRPr>
          </a:p>
        </p:txBody>
      </p:sp>
      <p:pic>
        <p:nvPicPr>
          <p:cNvPr id="52" name="Espaço Reservado para Conteúdo 4" descr="Logotipo, nome da empresa&#10;&#10;Descrição gerada automaticamente">
            <a:extLst>
              <a:ext uri="{FF2B5EF4-FFF2-40B4-BE49-F238E27FC236}">
                <a16:creationId xmlns="" xmlns:a16="http://schemas.microsoft.com/office/drawing/2014/main" id="{9F3CEF8B-EAFD-4FEB-B07D-C0E3EECCEE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r="3812" b="-1"/>
          <a:stretch/>
        </p:blipFill>
        <p:spPr>
          <a:xfrm>
            <a:off x="10603102" y="43861"/>
            <a:ext cx="1261109" cy="1009924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6864" y="0"/>
            <a:ext cx="2914649" cy="10294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28361" y="29032"/>
            <a:ext cx="2967483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30" dirty="0">
                <a:latin typeface="Calibri Light"/>
                <a:cs typeface="Calibri Light"/>
              </a:rPr>
              <a:t>Indicador</a:t>
            </a:r>
            <a:r>
              <a:rPr sz="4000" b="0" spc="-140" dirty="0">
                <a:latin typeface="Calibri Light"/>
                <a:cs typeface="Calibri Light"/>
              </a:rPr>
              <a:t> </a:t>
            </a:r>
            <a:r>
              <a:rPr sz="4000" b="0" spc="-5" dirty="0">
                <a:latin typeface="Calibri Light"/>
                <a:cs typeface="Calibri Light"/>
              </a:rPr>
              <a:t>4</a:t>
            </a:r>
            <a:endParaRPr sz="40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21779" y="970635"/>
            <a:ext cx="387985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4550" marR="5080" indent="-832485">
              <a:lnSpc>
                <a:spcPct val="114999"/>
              </a:lnSpc>
              <a:spcBef>
                <a:spcPts val="100"/>
              </a:spcBef>
            </a:pPr>
            <a:r>
              <a:rPr sz="2000" spc="-15" dirty="0">
                <a:solidFill>
                  <a:srgbClr val="FFFF00"/>
                </a:solidFill>
                <a:latin typeface="Calibri Light"/>
                <a:cs typeface="Calibri Light"/>
              </a:rPr>
              <a:t>Proporção</a:t>
            </a:r>
            <a:r>
              <a:rPr sz="2000" spc="-5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00"/>
                </a:solidFill>
                <a:latin typeface="Calibri Light"/>
                <a:cs typeface="Calibri Light"/>
              </a:rPr>
              <a:t>de</a:t>
            </a:r>
            <a:r>
              <a:rPr sz="2000" spc="-2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Calibri Light"/>
                <a:cs typeface="Calibri Light"/>
              </a:rPr>
              <a:t>mulheres</a:t>
            </a:r>
            <a:r>
              <a:rPr sz="2000" spc="-5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Calibri Light"/>
                <a:cs typeface="Calibri Light"/>
              </a:rPr>
              <a:t>com coleta</a:t>
            </a:r>
            <a:r>
              <a:rPr sz="2000" spc="-3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00"/>
                </a:solidFill>
                <a:latin typeface="Calibri Light"/>
                <a:cs typeface="Calibri Light"/>
              </a:rPr>
              <a:t>de </a:t>
            </a:r>
            <a:r>
              <a:rPr sz="2000" spc="-434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Calibri Light"/>
                <a:cs typeface="Calibri Light"/>
              </a:rPr>
              <a:t>citopatológico</a:t>
            </a:r>
            <a:r>
              <a:rPr sz="2000" spc="-4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00"/>
                </a:solidFill>
                <a:latin typeface="Calibri Light"/>
                <a:cs typeface="Calibri Light"/>
              </a:rPr>
              <a:t>na</a:t>
            </a:r>
            <a:r>
              <a:rPr sz="2000" spc="-2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Calibri Light"/>
                <a:cs typeface="Calibri Light"/>
              </a:rPr>
              <a:t>APS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45708" y="1024127"/>
            <a:ext cx="9525" cy="5273040"/>
          </a:xfrm>
          <a:custGeom>
            <a:avLst/>
            <a:gdLst/>
            <a:ahLst/>
            <a:cxnLst/>
            <a:rect l="l" t="t" r="r" b="b"/>
            <a:pathLst>
              <a:path w="9525" h="5273040">
                <a:moveTo>
                  <a:pt x="9016" y="0"/>
                </a:moveTo>
                <a:lnTo>
                  <a:pt x="0" y="5272544"/>
                </a:lnTo>
              </a:path>
            </a:pathLst>
          </a:custGeom>
          <a:ln w="9144">
            <a:solidFill>
              <a:srgbClr val="DEE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55826" y="1004696"/>
            <a:ext cx="35953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Cobertura</a:t>
            </a:r>
            <a:r>
              <a:rPr sz="2000" spc="-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200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exame</a:t>
            </a:r>
            <a:r>
              <a:rPr sz="200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citopatológico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3380" y="764984"/>
            <a:ext cx="341630" cy="1125220"/>
            <a:chOff x="123380" y="764984"/>
            <a:chExt cx="341630" cy="1125220"/>
          </a:xfrm>
        </p:grpSpPr>
        <p:sp>
          <p:nvSpPr>
            <p:cNvPr id="8" name="object 8"/>
            <p:cNvSpPr/>
            <p:nvPr/>
          </p:nvSpPr>
          <p:spPr>
            <a:xfrm>
              <a:off x="136398" y="778002"/>
              <a:ext cx="315595" cy="1099185"/>
            </a:xfrm>
            <a:custGeom>
              <a:avLst/>
              <a:gdLst/>
              <a:ahLst/>
              <a:cxnLst/>
              <a:rect l="l" t="t" r="r" b="b"/>
              <a:pathLst>
                <a:path w="315595" h="1099185">
                  <a:moveTo>
                    <a:pt x="315467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315467" y="1098803"/>
                  </a:lnTo>
                  <a:lnTo>
                    <a:pt x="31546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6398" y="778002"/>
              <a:ext cx="315595" cy="1099185"/>
            </a:xfrm>
            <a:custGeom>
              <a:avLst/>
              <a:gdLst/>
              <a:ahLst/>
              <a:cxnLst/>
              <a:rect l="l" t="t" r="r" b="b"/>
              <a:pathLst>
                <a:path w="315595" h="1099185">
                  <a:moveTo>
                    <a:pt x="0" y="1098803"/>
                  </a:moveTo>
                  <a:lnTo>
                    <a:pt x="315467" y="1098803"/>
                  </a:lnTo>
                  <a:lnTo>
                    <a:pt x="315467" y="0"/>
                  </a:lnTo>
                  <a:lnTo>
                    <a:pt x="0" y="0"/>
                  </a:lnTo>
                  <a:lnTo>
                    <a:pt x="0" y="1098803"/>
                  </a:lnTo>
                  <a:close/>
                </a:path>
              </a:pathLst>
            </a:custGeom>
            <a:ln w="25908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75894" y="1003813"/>
            <a:ext cx="280035" cy="6477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Nome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89369" y="251459"/>
            <a:ext cx="11687810" cy="1629410"/>
            <a:chOff x="289369" y="251459"/>
            <a:chExt cx="11687810" cy="1629410"/>
          </a:xfrm>
        </p:grpSpPr>
        <p:sp>
          <p:nvSpPr>
            <p:cNvPr id="12" name="object 12"/>
            <p:cNvSpPr/>
            <p:nvPr/>
          </p:nvSpPr>
          <p:spPr>
            <a:xfrm>
              <a:off x="294131" y="1876043"/>
              <a:ext cx="11678285" cy="0"/>
            </a:xfrm>
            <a:custGeom>
              <a:avLst/>
              <a:gdLst/>
              <a:ahLst/>
              <a:cxnLst/>
              <a:rect l="l" t="t" r="r" b="b"/>
              <a:pathLst>
                <a:path w="11678285">
                  <a:moveTo>
                    <a:pt x="0" y="0"/>
                  </a:moveTo>
                  <a:lnTo>
                    <a:pt x="11678031" y="0"/>
                  </a:lnTo>
                </a:path>
              </a:pathLst>
            </a:custGeom>
            <a:ln w="9144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1408" y="251459"/>
              <a:ext cx="2151125" cy="843533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346705" y="337184"/>
            <a:ext cx="16802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" dirty="0">
                <a:solidFill>
                  <a:srgbClr val="FFFFFF"/>
                </a:solidFill>
                <a:latin typeface="Calibri Light"/>
                <a:cs typeface="Calibri Light"/>
              </a:rPr>
              <a:t>2020/2021</a:t>
            </a:r>
            <a:endParaRPr sz="3000">
              <a:latin typeface="Calibri Light"/>
              <a:cs typeface="Calibri Ligh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08492" y="251459"/>
            <a:ext cx="1261109" cy="843533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733790" y="337184"/>
            <a:ext cx="7905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solidFill>
                  <a:srgbClr val="FFFF00"/>
                </a:solidFill>
                <a:latin typeface="Calibri Light"/>
                <a:cs typeface="Calibri Light"/>
              </a:rPr>
              <a:t>2</a:t>
            </a:r>
            <a:r>
              <a:rPr sz="3000" spc="-25" dirty="0">
                <a:solidFill>
                  <a:srgbClr val="FFFF00"/>
                </a:solidFill>
                <a:latin typeface="Calibri Light"/>
                <a:cs typeface="Calibri Light"/>
              </a:rPr>
              <a:t>0</a:t>
            </a:r>
            <a:r>
              <a:rPr sz="3000" spc="-35" dirty="0">
                <a:solidFill>
                  <a:srgbClr val="FFFF00"/>
                </a:solidFill>
                <a:latin typeface="Calibri Light"/>
                <a:cs typeface="Calibri Light"/>
              </a:rPr>
              <a:t>2</a:t>
            </a:r>
            <a:r>
              <a:rPr sz="3000" dirty="0">
                <a:solidFill>
                  <a:srgbClr val="FFFF00"/>
                </a:solidFill>
                <a:latin typeface="Calibri Light"/>
                <a:cs typeface="Calibri Light"/>
              </a:rPr>
              <a:t>2</a:t>
            </a:r>
            <a:endParaRPr sz="3000">
              <a:latin typeface="Calibri Light"/>
              <a:cs typeface="Calibri Ligh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38620" y="1935416"/>
            <a:ext cx="326390" cy="1175385"/>
            <a:chOff x="138620" y="1935416"/>
            <a:chExt cx="326390" cy="1175385"/>
          </a:xfrm>
        </p:grpSpPr>
        <p:sp>
          <p:nvSpPr>
            <p:cNvPr id="18" name="object 18"/>
            <p:cNvSpPr/>
            <p:nvPr/>
          </p:nvSpPr>
          <p:spPr>
            <a:xfrm>
              <a:off x="151637" y="1948434"/>
              <a:ext cx="300355" cy="1149350"/>
            </a:xfrm>
            <a:custGeom>
              <a:avLst/>
              <a:gdLst/>
              <a:ahLst/>
              <a:cxnLst/>
              <a:rect l="l" t="t" r="r" b="b"/>
              <a:pathLst>
                <a:path w="300355" h="1149350">
                  <a:moveTo>
                    <a:pt x="300228" y="0"/>
                  </a:moveTo>
                  <a:lnTo>
                    <a:pt x="0" y="0"/>
                  </a:lnTo>
                  <a:lnTo>
                    <a:pt x="0" y="1149096"/>
                  </a:lnTo>
                  <a:lnTo>
                    <a:pt x="300228" y="1149096"/>
                  </a:lnTo>
                  <a:lnTo>
                    <a:pt x="30022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1637" y="1948434"/>
              <a:ext cx="300355" cy="1149350"/>
            </a:xfrm>
            <a:custGeom>
              <a:avLst/>
              <a:gdLst/>
              <a:ahLst/>
              <a:cxnLst/>
              <a:rect l="l" t="t" r="r" b="b"/>
              <a:pathLst>
                <a:path w="300355" h="1149350">
                  <a:moveTo>
                    <a:pt x="0" y="1149096"/>
                  </a:moveTo>
                  <a:lnTo>
                    <a:pt x="300228" y="1149096"/>
                  </a:lnTo>
                  <a:lnTo>
                    <a:pt x="300228" y="0"/>
                  </a:lnTo>
                  <a:lnTo>
                    <a:pt x="0" y="0"/>
                  </a:lnTo>
                  <a:lnTo>
                    <a:pt x="0" y="1149096"/>
                  </a:lnTo>
                  <a:close/>
                </a:path>
              </a:pathLst>
            </a:custGeom>
            <a:ln w="25908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82905" y="2027267"/>
            <a:ext cx="280035" cy="991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Avaliação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38620" y="3092005"/>
            <a:ext cx="11937365" cy="1515110"/>
            <a:chOff x="138620" y="3092005"/>
            <a:chExt cx="11937365" cy="1515110"/>
          </a:xfrm>
        </p:grpSpPr>
        <p:sp>
          <p:nvSpPr>
            <p:cNvPr id="22" name="object 22"/>
            <p:cNvSpPr/>
            <p:nvPr/>
          </p:nvSpPr>
          <p:spPr>
            <a:xfrm>
              <a:off x="301752" y="3096767"/>
              <a:ext cx="11769725" cy="0"/>
            </a:xfrm>
            <a:custGeom>
              <a:avLst/>
              <a:gdLst/>
              <a:ahLst/>
              <a:cxnLst/>
              <a:rect l="l" t="t" r="r" b="b"/>
              <a:pathLst>
                <a:path w="11769725">
                  <a:moveTo>
                    <a:pt x="0" y="0"/>
                  </a:moveTo>
                  <a:lnTo>
                    <a:pt x="11769217" y="0"/>
                  </a:lnTo>
                </a:path>
              </a:pathLst>
            </a:custGeom>
            <a:ln w="9144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1637" y="3178301"/>
              <a:ext cx="315595" cy="1416050"/>
            </a:xfrm>
            <a:custGeom>
              <a:avLst/>
              <a:gdLst/>
              <a:ahLst/>
              <a:cxnLst/>
              <a:rect l="l" t="t" r="r" b="b"/>
              <a:pathLst>
                <a:path w="315595" h="1416050">
                  <a:moveTo>
                    <a:pt x="315468" y="0"/>
                  </a:moveTo>
                  <a:lnTo>
                    <a:pt x="0" y="0"/>
                  </a:lnTo>
                  <a:lnTo>
                    <a:pt x="0" y="1415796"/>
                  </a:lnTo>
                  <a:lnTo>
                    <a:pt x="315468" y="1415796"/>
                  </a:lnTo>
                  <a:lnTo>
                    <a:pt x="3154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1637" y="3178301"/>
              <a:ext cx="315595" cy="1416050"/>
            </a:xfrm>
            <a:custGeom>
              <a:avLst/>
              <a:gdLst/>
              <a:ahLst/>
              <a:cxnLst/>
              <a:rect l="l" t="t" r="r" b="b"/>
              <a:pathLst>
                <a:path w="315595" h="1416050">
                  <a:moveTo>
                    <a:pt x="0" y="1415796"/>
                  </a:moveTo>
                  <a:lnTo>
                    <a:pt x="315468" y="1415796"/>
                  </a:lnTo>
                  <a:lnTo>
                    <a:pt x="315468" y="0"/>
                  </a:lnTo>
                  <a:lnTo>
                    <a:pt x="0" y="0"/>
                  </a:lnTo>
                  <a:lnTo>
                    <a:pt x="0" y="1415796"/>
                  </a:lnTo>
                  <a:close/>
                </a:path>
              </a:pathLst>
            </a:custGeom>
            <a:ln w="25908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89915" y="3282361"/>
            <a:ext cx="280035" cy="12090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2000" spc="5" dirty="0">
                <a:solidFill>
                  <a:srgbClr val="FFFFFF"/>
                </a:solidFill>
                <a:latin typeface="Calibri Light"/>
                <a:cs typeface="Calibri Light"/>
              </a:rPr>
              <a:t>u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me</a:t>
            </a:r>
            <a:r>
              <a:rPr sz="2000" spc="5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ad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23380" y="4588573"/>
            <a:ext cx="11951335" cy="1722755"/>
            <a:chOff x="123380" y="4588573"/>
            <a:chExt cx="11951335" cy="1722755"/>
          </a:xfrm>
        </p:grpSpPr>
        <p:sp>
          <p:nvSpPr>
            <p:cNvPr id="27" name="object 27"/>
            <p:cNvSpPr/>
            <p:nvPr/>
          </p:nvSpPr>
          <p:spPr>
            <a:xfrm>
              <a:off x="307847" y="4593335"/>
              <a:ext cx="11762105" cy="0"/>
            </a:xfrm>
            <a:custGeom>
              <a:avLst/>
              <a:gdLst/>
              <a:ahLst/>
              <a:cxnLst/>
              <a:rect l="l" t="t" r="r" b="b"/>
              <a:pathLst>
                <a:path w="11762105">
                  <a:moveTo>
                    <a:pt x="0" y="0"/>
                  </a:moveTo>
                  <a:lnTo>
                    <a:pt x="11762105" y="0"/>
                  </a:lnTo>
                </a:path>
              </a:pathLst>
            </a:custGeom>
            <a:ln w="9144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6398" y="4671821"/>
              <a:ext cx="330835" cy="1626235"/>
            </a:xfrm>
            <a:custGeom>
              <a:avLst/>
              <a:gdLst/>
              <a:ahLst/>
              <a:cxnLst/>
              <a:rect l="l" t="t" r="r" b="b"/>
              <a:pathLst>
                <a:path w="330834" h="1626235">
                  <a:moveTo>
                    <a:pt x="0" y="1626108"/>
                  </a:moveTo>
                  <a:lnTo>
                    <a:pt x="330708" y="1626108"/>
                  </a:lnTo>
                  <a:lnTo>
                    <a:pt x="330708" y="0"/>
                  </a:lnTo>
                  <a:lnTo>
                    <a:pt x="0" y="0"/>
                  </a:lnTo>
                  <a:lnTo>
                    <a:pt x="0" y="1626108"/>
                  </a:lnTo>
                  <a:close/>
                </a:path>
              </a:pathLst>
            </a:custGeom>
            <a:ln w="25908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95605" y="4789914"/>
            <a:ext cx="254635" cy="1388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5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ts val="1025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ts val="969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ts val="1195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ts val="1505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in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ts val="1290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m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42500"/>
              </a:lnSpc>
              <a:spcBef>
                <a:spcPts val="695"/>
              </a:spcBef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o </a:t>
            </a:r>
            <a:r>
              <a:rPr sz="20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ts val="1795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23380" y="4658804"/>
            <a:ext cx="11950700" cy="1652270"/>
            <a:chOff x="123380" y="4658804"/>
            <a:chExt cx="11950700" cy="1652270"/>
          </a:xfrm>
        </p:grpSpPr>
        <p:sp>
          <p:nvSpPr>
            <p:cNvPr id="31" name="object 31"/>
            <p:cNvSpPr/>
            <p:nvPr/>
          </p:nvSpPr>
          <p:spPr>
            <a:xfrm>
              <a:off x="301752" y="6295262"/>
              <a:ext cx="11769725" cy="5080"/>
            </a:xfrm>
            <a:custGeom>
              <a:avLst/>
              <a:gdLst/>
              <a:ahLst/>
              <a:cxnLst/>
              <a:rect l="l" t="t" r="r" b="b"/>
              <a:pathLst>
                <a:path w="11769725" h="5079">
                  <a:moveTo>
                    <a:pt x="0" y="0"/>
                  </a:moveTo>
                  <a:lnTo>
                    <a:pt x="11769217" y="0"/>
                  </a:lnTo>
                </a:path>
                <a:path w="11769725" h="5079">
                  <a:moveTo>
                    <a:pt x="0" y="4571"/>
                  </a:moveTo>
                  <a:lnTo>
                    <a:pt x="11769217" y="4571"/>
                  </a:lnTo>
                </a:path>
              </a:pathLst>
            </a:custGeom>
            <a:ln w="5333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6398" y="4671821"/>
              <a:ext cx="330835" cy="1626235"/>
            </a:xfrm>
            <a:custGeom>
              <a:avLst/>
              <a:gdLst/>
              <a:ahLst/>
              <a:cxnLst/>
              <a:rect l="l" t="t" r="r" b="b"/>
              <a:pathLst>
                <a:path w="330834" h="1626235">
                  <a:moveTo>
                    <a:pt x="330708" y="0"/>
                  </a:moveTo>
                  <a:lnTo>
                    <a:pt x="0" y="0"/>
                  </a:lnTo>
                  <a:lnTo>
                    <a:pt x="0" y="1626108"/>
                  </a:lnTo>
                  <a:lnTo>
                    <a:pt x="330708" y="1626108"/>
                  </a:lnTo>
                  <a:lnTo>
                    <a:pt x="3307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6398" y="4671821"/>
              <a:ext cx="330835" cy="1626235"/>
            </a:xfrm>
            <a:custGeom>
              <a:avLst/>
              <a:gdLst/>
              <a:ahLst/>
              <a:cxnLst/>
              <a:rect l="l" t="t" r="r" b="b"/>
              <a:pathLst>
                <a:path w="330834" h="1626235">
                  <a:moveTo>
                    <a:pt x="0" y="1626108"/>
                  </a:moveTo>
                  <a:lnTo>
                    <a:pt x="330708" y="1626108"/>
                  </a:lnTo>
                  <a:lnTo>
                    <a:pt x="330708" y="0"/>
                  </a:lnTo>
                  <a:lnTo>
                    <a:pt x="0" y="0"/>
                  </a:lnTo>
                  <a:lnTo>
                    <a:pt x="0" y="1626108"/>
                  </a:lnTo>
                  <a:close/>
                </a:path>
              </a:pathLst>
            </a:custGeom>
            <a:ln w="25908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16686" y="3577590"/>
            <a:ext cx="49422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05535" marR="5080" indent="-109347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Número</a:t>
            </a:r>
            <a:r>
              <a:rPr sz="160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mulheres</a:t>
            </a:r>
            <a:r>
              <a:rPr sz="1600" spc="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25</a:t>
            </a:r>
            <a:r>
              <a:rPr sz="160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a 64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anos</a:t>
            </a:r>
            <a:r>
              <a:rPr sz="1600" spc="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que</a:t>
            </a:r>
            <a:r>
              <a:rPr sz="16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realizaram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exame </a:t>
            </a:r>
            <a:r>
              <a:rPr sz="1600" spc="-3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citopatológico</a:t>
            </a:r>
            <a:r>
              <a:rPr sz="1600" spc="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nos</a:t>
            </a:r>
            <a:r>
              <a:rPr sz="1600" spc="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últimos</a:t>
            </a:r>
            <a:r>
              <a:rPr sz="1600" spc="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3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anos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588379" y="3557142"/>
            <a:ext cx="51568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7205" marR="5080" indent="-48514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Número</a:t>
            </a:r>
            <a:r>
              <a:rPr sz="160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mulheres</a:t>
            </a:r>
            <a:r>
              <a:rPr sz="1600" spc="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25</a:t>
            </a:r>
            <a:r>
              <a:rPr sz="160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a 64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anos</a:t>
            </a:r>
            <a:r>
              <a:rPr sz="1600" spc="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que</a:t>
            </a:r>
            <a:r>
              <a:rPr sz="16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realizaram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coleta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do </a:t>
            </a:r>
            <a:r>
              <a:rPr sz="1600" spc="-3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exame</a:t>
            </a:r>
            <a:r>
              <a:rPr sz="16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citopatológico</a:t>
            </a:r>
            <a:r>
              <a:rPr sz="1600" spc="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na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APS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nos</a:t>
            </a:r>
            <a:r>
              <a:rPr sz="160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últimos</a:t>
            </a:r>
            <a:r>
              <a:rPr sz="1600" spc="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36</a:t>
            </a:r>
            <a:r>
              <a:rPr sz="1600" spc="1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meses</a:t>
            </a:r>
            <a:endParaRPr sz="1600">
              <a:latin typeface="Calibri Light"/>
              <a:cs typeface="Calibri Light"/>
            </a:endParaRPr>
          </a:p>
        </p:txBody>
      </p:sp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595909" y="2112645"/>
          <a:ext cx="5371465" cy="8481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8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74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57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097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4052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Parâmetro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Meta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Peso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Medição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40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≥</a:t>
                      </a:r>
                      <a:r>
                        <a:rPr sz="1600" spc="-3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80%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40%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1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Últimos</a:t>
                      </a:r>
                      <a:r>
                        <a:rPr sz="1600" spc="33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36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meses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7" name="object 37"/>
          <p:cNvGraphicFramePr>
            <a:graphicFrameLocks noGrp="1"/>
          </p:cNvGraphicFramePr>
          <p:nvPr/>
        </p:nvGraphicFramePr>
        <p:xfrm>
          <a:off x="6277736" y="2229129"/>
          <a:ext cx="5728335" cy="6272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1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58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71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93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3766">
                <a:tc>
                  <a:txBody>
                    <a:bodyPr/>
                    <a:lstStyle/>
                    <a:p>
                      <a:pPr marR="215900" algn="ctr">
                        <a:lnSpc>
                          <a:spcPts val="1520"/>
                        </a:lnSpc>
                      </a:pP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Parâmetro¹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7155" algn="ctr">
                        <a:lnSpc>
                          <a:spcPts val="1520"/>
                        </a:lnSpc>
                      </a:pP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Meta¹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1610" algn="ctr">
                        <a:lnSpc>
                          <a:spcPts val="1520"/>
                        </a:lnSpc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Peso¹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5415" algn="ctr">
                        <a:lnSpc>
                          <a:spcPts val="1520"/>
                        </a:lnSpc>
                      </a:pP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Medição¹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3461">
                <a:tc>
                  <a:txBody>
                    <a:bodyPr/>
                    <a:lstStyle/>
                    <a:p>
                      <a:pPr marR="216535" algn="ctr">
                        <a:lnSpc>
                          <a:spcPts val="1900"/>
                        </a:lnSpc>
                        <a:spcBef>
                          <a:spcPts val="47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≥</a:t>
                      </a:r>
                      <a:r>
                        <a:rPr sz="1600" spc="-3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80%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59690" marB="0"/>
                </a:tc>
                <a:tc>
                  <a:txBody>
                    <a:bodyPr/>
                    <a:lstStyle/>
                    <a:p>
                      <a:pPr marR="97790" algn="ctr">
                        <a:lnSpc>
                          <a:spcPts val="1900"/>
                        </a:lnSpc>
                        <a:spcBef>
                          <a:spcPts val="470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40%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5969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900"/>
                        </a:lnSpc>
                        <a:spcBef>
                          <a:spcPts val="47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1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59690" marB="0"/>
                </a:tc>
                <a:tc>
                  <a:txBody>
                    <a:bodyPr/>
                    <a:lstStyle/>
                    <a:p>
                      <a:pPr marL="146685" algn="ctr">
                        <a:lnSpc>
                          <a:spcPts val="1900"/>
                        </a:lnSpc>
                        <a:spcBef>
                          <a:spcPts val="47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Últimos</a:t>
                      </a:r>
                      <a:r>
                        <a:rPr sz="1600" spc="33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36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meses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5969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object 38"/>
          <p:cNvSpPr txBox="1"/>
          <p:nvPr/>
        </p:nvSpPr>
        <p:spPr>
          <a:xfrm>
            <a:off x="182905" y="4769930"/>
            <a:ext cx="280035" cy="14312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Denomin</a:t>
            </a:r>
            <a:r>
              <a:rPr sz="2000" spc="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r>
              <a:rPr sz="2000" spc="-15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01752" y="6297167"/>
            <a:ext cx="11769725" cy="0"/>
          </a:xfrm>
          <a:custGeom>
            <a:avLst/>
            <a:gdLst/>
            <a:ahLst/>
            <a:cxnLst/>
            <a:rect l="l" t="t" r="r" b="b"/>
            <a:pathLst>
              <a:path w="11769725">
                <a:moveTo>
                  <a:pt x="0" y="0"/>
                </a:moveTo>
                <a:lnTo>
                  <a:pt x="11769217" y="0"/>
                </a:lnTo>
              </a:path>
            </a:pathLst>
          </a:custGeom>
          <a:ln w="9144">
            <a:solidFill>
              <a:srgbClr val="DEE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1028933" y="4865878"/>
            <a:ext cx="287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OU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233657" y="6405778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Calibri Light"/>
                <a:cs typeface="Calibri Light"/>
              </a:rPr>
              <a:t>7</a:t>
            </a:fld>
            <a:endParaRPr sz="1200">
              <a:latin typeface="Calibri Light"/>
              <a:cs typeface="Calibri Ligh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239127" y="6409816"/>
            <a:ext cx="395414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¹ Informações</a:t>
            </a:r>
            <a:r>
              <a:rPr sz="16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mantidas</a:t>
            </a:r>
            <a:r>
              <a:rPr sz="160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na</a:t>
            </a:r>
            <a:r>
              <a:rPr sz="16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Portaria</a:t>
            </a:r>
            <a:r>
              <a:rPr sz="16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nº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102/2022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42822" y="4791278"/>
            <a:ext cx="3658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Nº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mulheres</a:t>
            </a:r>
            <a:r>
              <a:rPr sz="1600" spc="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25</a:t>
            </a:r>
            <a:r>
              <a:rPr sz="16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64 anos</a:t>
            </a:r>
            <a:r>
              <a:rPr sz="1600" spc="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cadastradas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985765" y="4767198"/>
            <a:ext cx="2870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OU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793239" y="5434990"/>
            <a:ext cx="199008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375" marR="5080" indent="-6731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Parâmetro de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Cadastro/ </a:t>
            </a:r>
            <a:r>
              <a:rPr sz="1600" spc="-3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População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IBGE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103878" y="5435904"/>
            <a:ext cx="19323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x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Projeção</a:t>
            </a:r>
            <a:r>
              <a:rPr sz="160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mulheres</a:t>
            </a:r>
            <a:endParaRPr sz="1600">
              <a:latin typeface="Calibri Light"/>
              <a:cs typeface="Calibri Light"/>
            </a:endParaRPr>
          </a:p>
          <a:p>
            <a:pPr marR="36830" algn="ctr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de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25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64 anos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580881" y="5756249"/>
            <a:ext cx="9499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municipal</a:t>
            </a:r>
            <a:r>
              <a:rPr sz="1600" spc="-5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x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235700" y="4773548"/>
            <a:ext cx="369887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00"/>
                </a:solidFill>
                <a:latin typeface="Calibri Light"/>
                <a:cs typeface="Calibri Light"/>
              </a:rPr>
              <a:t>Número</a:t>
            </a:r>
            <a:r>
              <a:rPr sz="1400" spc="-5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FFFF00"/>
                </a:solidFill>
                <a:latin typeface="Calibri Light"/>
                <a:cs typeface="Calibri Light"/>
              </a:rPr>
              <a:t>de</a:t>
            </a:r>
            <a:r>
              <a:rPr sz="1400" spc="-2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FFFF00"/>
                </a:solidFill>
                <a:latin typeface="Calibri Light"/>
                <a:cs typeface="Calibri Light"/>
              </a:rPr>
              <a:t>mulheres</a:t>
            </a:r>
            <a:r>
              <a:rPr sz="1400" spc="-4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FFFF00"/>
                </a:solidFill>
                <a:latin typeface="Calibri Light"/>
                <a:cs typeface="Calibri Light"/>
              </a:rPr>
              <a:t>com</a:t>
            </a:r>
            <a:r>
              <a:rPr sz="1400" spc="-1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FFFF00"/>
                </a:solidFill>
                <a:latin typeface="Calibri Light"/>
                <a:cs typeface="Calibri Light"/>
              </a:rPr>
              <a:t>idade</a:t>
            </a:r>
            <a:r>
              <a:rPr sz="1400" spc="-3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FFFF00"/>
                </a:solidFill>
                <a:latin typeface="Calibri Light"/>
                <a:cs typeface="Calibri Light"/>
              </a:rPr>
              <a:t>entre 25</a:t>
            </a:r>
            <a:r>
              <a:rPr sz="1400" spc="-1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FFFF00"/>
                </a:solidFill>
                <a:latin typeface="Calibri Light"/>
                <a:cs typeface="Calibri Light"/>
              </a:rPr>
              <a:t>e </a:t>
            </a:r>
            <a:r>
              <a:rPr sz="1400" spc="-5" dirty="0">
                <a:solidFill>
                  <a:srgbClr val="FFFF00"/>
                </a:solidFill>
                <a:latin typeface="Calibri Light"/>
                <a:cs typeface="Calibri Light"/>
              </a:rPr>
              <a:t>64 </a:t>
            </a:r>
            <a:r>
              <a:rPr sz="1400" dirty="0">
                <a:solidFill>
                  <a:srgbClr val="FFFF00"/>
                </a:solidFill>
                <a:latin typeface="Calibri Light"/>
                <a:cs typeface="Calibri Light"/>
              </a:rPr>
              <a:t>anos </a:t>
            </a:r>
            <a:r>
              <a:rPr sz="1400" spc="-30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FFFF00"/>
                </a:solidFill>
                <a:latin typeface="Calibri Light"/>
                <a:cs typeface="Calibri Light"/>
              </a:rPr>
              <a:t>cadastradas </a:t>
            </a:r>
            <a:r>
              <a:rPr sz="1400" dirty="0">
                <a:solidFill>
                  <a:srgbClr val="FFFF00"/>
                </a:solidFill>
                <a:latin typeface="Calibri Light"/>
                <a:cs typeface="Calibri Light"/>
              </a:rPr>
              <a:t>e vinculadas na </a:t>
            </a:r>
            <a:r>
              <a:rPr sz="1400" spc="-5" dirty="0">
                <a:solidFill>
                  <a:srgbClr val="FFFF00"/>
                </a:solidFill>
                <a:latin typeface="Calibri Light"/>
                <a:cs typeface="Calibri Light"/>
              </a:rPr>
              <a:t>APS </a:t>
            </a:r>
            <a:r>
              <a:rPr sz="1400" dirty="0">
                <a:solidFill>
                  <a:srgbClr val="FFFF00"/>
                </a:solidFill>
                <a:latin typeface="Calibri Light"/>
                <a:cs typeface="Calibri Light"/>
              </a:rPr>
              <a:t>do município no </a:t>
            </a:r>
            <a:r>
              <a:rPr sz="1400" spc="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FFFF00"/>
                </a:solidFill>
                <a:latin typeface="Calibri Light"/>
                <a:cs typeface="Calibri Light"/>
              </a:rPr>
              <a:t>período</a:t>
            </a:r>
            <a:r>
              <a:rPr sz="1400" spc="-3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FFFF00"/>
                </a:solidFill>
                <a:latin typeface="Calibri Light"/>
                <a:cs typeface="Calibri Light"/>
              </a:rPr>
              <a:t>analisado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770241" y="5512409"/>
            <a:ext cx="28016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Potencial</a:t>
            </a:r>
            <a:r>
              <a:rPr sz="1600" spc="-1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de</a:t>
            </a:r>
            <a:r>
              <a:rPr sz="1600" spc="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FFFF00"/>
                </a:solidFill>
                <a:latin typeface="Calibri Light"/>
                <a:cs typeface="Calibri Light"/>
              </a:rPr>
              <a:t>cadastro</a:t>
            </a:r>
            <a:r>
              <a:rPr sz="1600" spc="17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2400" spc="-7" baseline="20833" dirty="0">
                <a:solidFill>
                  <a:srgbClr val="FFFFFF"/>
                </a:solidFill>
                <a:latin typeface="Calibri Light"/>
                <a:cs typeface="Calibri Light"/>
              </a:rPr>
              <a:t>Estudos</a:t>
            </a:r>
            <a:r>
              <a:rPr sz="2400" spc="52" baseline="20833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7" baseline="20833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endParaRPr sz="2400" baseline="20833">
              <a:latin typeface="Calibri Light"/>
              <a:cs typeface="Calibri Ligh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624821" y="5678830"/>
            <a:ext cx="21113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estimativas</a:t>
            </a:r>
            <a:r>
              <a:rPr sz="1600" spc="-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Populacionais</a:t>
            </a:r>
            <a:endParaRPr sz="16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IBGE/DATASUS</a:t>
            </a:r>
            <a:endParaRPr sz="1600">
              <a:latin typeface="Calibri Light"/>
              <a:cs typeface="Calibri Light"/>
            </a:endParaRPr>
          </a:p>
        </p:txBody>
      </p:sp>
      <p:pic>
        <p:nvPicPr>
          <p:cNvPr id="51" name="Espaço Reservado para Conteúdo 4" descr="Logotipo, nome da empresa&#10;&#10;Descrição gerada automaticamente">
            <a:extLst>
              <a:ext uri="{FF2B5EF4-FFF2-40B4-BE49-F238E27FC236}">
                <a16:creationId xmlns="" xmlns:a16="http://schemas.microsoft.com/office/drawing/2014/main" id="{1239DF29-9B5A-4BDA-B489-8FCC6EB277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r="3812" b="-1"/>
          <a:stretch/>
        </p:blipFill>
        <p:spPr>
          <a:xfrm>
            <a:off x="10603102" y="43861"/>
            <a:ext cx="1261109" cy="1009924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6864" y="0"/>
            <a:ext cx="2914649" cy="10294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28361" y="29032"/>
            <a:ext cx="314883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30" dirty="0">
                <a:latin typeface="Calibri Light"/>
                <a:cs typeface="Calibri Light"/>
              </a:rPr>
              <a:t>Indicador</a:t>
            </a:r>
            <a:r>
              <a:rPr sz="4000" b="0" spc="-140" dirty="0">
                <a:latin typeface="Calibri Light"/>
                <a:cs typeface="Calibri Light"/>
              </a:rPr>
              <a:t> </a:t>
            </a:r>
            <a:r>
              <a:rPr sz="4000" b="0" spc="-5" dirty="0">
                <a:latin typeface="Calibri Light"/>
                <a:cs typeface="Calibri Light"/>
              </a:rPr>
              <a:t>5</a:t>
            </a:r>
            <a:endParaRPr sz="40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30188" y="945261"/>
            <a:ext cx="549529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FFFF00"/>
                </a:solidFill>
                <a:latin typeface="Calibri Light"/>
                <a:cs typeface="Calibri Light"/>
              </a:rPr>
              <a:t>Proporção</a:t>
            </a:r>
            <a:r>
              <a:rPr sz="1600" spc="2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de</a:t>
            </a:r>
            <a:r>
              <a:rPr sz="160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crianças de</a:t>
            </a:r>
            <a:r>
              <a:rPr sz="160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sz="160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(um) ano</a:t>
            </a:r>
            <a:r>
              <a:rPr sz="1600" spc="2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de</a:t>
            </a:r>
            <a:r>
              <a:rPr sz="160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idade</a:t>
            </a:r>
            <a:r>
              <a:rPr sz="1600" spc="1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vacinadas</a:t>
            </a:r>
            <a:r>
              <a:rPr sz="160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na</a:t>
            </a:r>
            <a:r>
              <a:rPr sz="160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APS </a:t>
            </a:r>
            <a:r>
              <a:rPr sz="160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15" dirty="0">
                <a:solidFill>
                  <a:srgbClr val="FFFF00"/>
                </a:solidFill>
                <a:latin typeface="Calibri Light"/>
                <a:cs typeface="Calibri Light"/>
              </a:rPr>
              <a:t>contra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 Difteria,</a:t>
            </a:r>
            <a:r>
              <a:rPr sz="1600" spc="-2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35" dirty="0">
                <a:solidFill>
                  <a:srgbClr val="FFFF00"/>
                </a:solidFill>
                <a:latin typeface="Calibri Light"/>
                <a:cs typeface="Calibri Light"/>
              </a:rPr>
              <a:t>Tétano,</a:t>
            </a:r>
            <a:r>
              <a:rPr sz="1600" spc="1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Coqueluche,</a:t>
            </a:r>
            <a:r>
              <a:rPr sz="1600" spc="3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00"/>
                </a:solidFill>
                <a:latin typeface="Calibri Light"/>
                <a:cs typeface="Calibri Light"/>
              </a:rPr>
              <a:t>Hepatite </a:t>
            </a:r>
            <a:r>
              <a:rPr sz="1600" spc="-20" dirty="0">
                <a:solidFill>
                  <a:srgbClr val="FFFF00"/>
                </a:solidFill>
                <a:latin typeface="Calibri Light"/>
                <a:cs typeface="Calibri Light"/>
              </a:rPr>
              <a:t>B,</a:t>
            </a:r>
            <a:r>
              <a:rPr sz="160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00"/>
                </a:solidFill>
                <a:latin typeface="Calibri Light"/>
                <a:cs typeface="Calibri Light"/>
              </a:rPr>
              <a:t>infecções</a:t>
            </a:r>
            <a:r>
              <a:rPr sz="160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causadas </a:t>
            </a:r>
            <a:r>
              <a:rPr sz="1600" spc="-34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por</a:t>
            </a:r>
            <a:r>
              <a:rPr sz="1600" spc="2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00"/>
                </a:solidFill>
                <a:latin typeface="Calibri Light"/>
                <a:cs typeface="Calibri Light"/>
              </a:rPr>
              <a:t>Haemophilus</a:t>
            </a:r>
            <a:r>
              <a:rPr sz="1600" spc="4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00"/>
                </a:solidFill>
                <a:latin typeface="Calibri Light"/>
                <a:cs typeface="Calibri Light"/>
              </a:rPr>
              <a:t>Influenzae</a:t>
            </a:r>
            <a:r>
              <a:rPr sz="1600" spc="3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tipo</a:t>
            </a:r>
            <a:r>
              <a:rPr sz="1600" spc="1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b</a:t>
            </a:r>
            <a:r>
              <a:rPr sz="1600" spc="1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e </a:t>
            </a:r>
            <a:r>
              <a:rPr sz="1600" spc="-10" dirty="0">
                <a:solidFill>
                  <a:srgbClr val="FFFF00"/>
                </a:solidFill>
                <a:latin typeface="Calibri Light"/>
                <a:cs typeface="Calibri Light"/>
              </a:rPr>
              <a:t>Poliomielite</a:t>
            </a:r>
            <a:r>
              <a:rPr sz="1600" spc="1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00"/>
                </a:solidFill>
                <a:latin typeface="Calibri Light"/>
                <a:cs typeface="Calibri Light"/>
              </a:rPr>
              <a:t>Inativada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45708" y="1024127"/>
            <a:ext cx="9525" cy="5273040"/>
          </a:xfrm>
          <a:custGeom>
            <a:avLst/>
            <a:gdLst/>
            <a:ahLst/>
            <a:cxnLst/>
            <a:rect l="l" t="t" r="r" b="b"/>
            <a:pathLst>
              <a:path w="9525" h="5273040">
                <a:moveTo>
                  <a:pt x="9016" y="0"/>
                </a:moveTo>
                <a:lnTo>
                  <a:pt x="0" y="5272544"/>
                </a:lnTo>
              </a:path>
            </a:pathLst>
          </a:custGeom>
          <a:ln w="9144">
            <a:solidFill>
              <a:srgbClr val="DEE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83335" y="959205"/>
            <a:ext cx="4539615" cy="727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52880" marR="5080" indent="-1440815">
              <a:lnSpc>
                <a:spcPct val="1151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Cobertura</a:t>
            </a:r>
            <a:r>
              <a:rPr sz="2000" spc="-6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vacinal</a:t>
            </a:r>
            <a:r>
              <a:rPr sz="2000" spc="-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200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Poliomielite</a:t>
            </a:r>
            <a:r>
              <a:rPr sz="2000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inativada</a:t>
            </a:r>
            <a:r>
              <a:rPr sz="200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e </a:t>
            </a:r>
            <a:r>
              <a:rPr sz="2000" spc="-434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2000" spc="-20" dirty="0">
                <a:solidFill>
                  <a:srgbClr val="FFFFFF"/>
                </a:solidFill>
                <a:latin typeface="Calibri Light"/>
                <a:cs typeface="Calibri Light"/>
              </a:rPr>
              <a:t> Pentavalente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3380" y="764984"/>
            <a:ext cx="341630" cy="1125220"/>
            <a:chOff x="123380" y="764984"/>
            <a:chExt cx="341630" cy="1125220"/>
          </a:xfrm>
        </p:grpSpPr>
        <p:sp>
          <p:nvSpPr>
            <p:cNvPr id="8" name="object 8"/>
            <p:cNvSpPr/>
            <p:nvPr/>
          </p:nvSpPr>
          <p:spPr>
            <a:xfrm>
              <a:off x="136398" y="778002"/>
              <a:ext cx="315595" cy="1099185"/>
            </a:xfrm>
            <a:custGeom>
              <a:avLst/>
              <a:gdLst/>
              <a:ahLst/>
              <a:cxnLst/>
              <a:rect l="l" t="t" r="r" b="b"/>
              <a:pathLst>
                <a:path w="315595" h="1099185">
                  <a:moveTo>
                    <a:pt x="315467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315467" y="1098803"/>
                  </a:lnTo>
                  <a:lnTo>
                    <a:pt x="31546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6398" y="778002"/>
              <a:ext cx="315595" cy="1099185"/>
            </a:xfrm>
            <a:custGeom>
              <a:avLst/>
              <a:gdLst/>
              <a:ahLst/>
              <a:cxnLst/>
              <a:rect l="l" t="t" r="r" b="b"/>
              <a:pathLst>
                <a:path w="315595" h="1099185">
                  <a:moveTo>
                    <a:pt x="0" y="1098803"/>
                  </a:moveTo>
                  <a:lnTo>
                    <a:pt x="315467" y="1098803"/>
                  </a:lnTo>
                  <a:lnTo>
                    <a:pt x="315467" y="0"/>
                  </a:lnTo>
                  <a:lnTo>
                    <a:pt x="0" y="0"/>
                  </a:lnTo>
                  <a:lnTo>
                    <a:pt x="0" y="1098803"/>
                  </a:lnTo>
                  <a:close/>
                </a:path>
              </a:pathLst>
            </a:custGeom>
            <a:ln w="25908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75894" y="1003813"/>
            <a:ext cx="280035" cy="6477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Nome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89369" y="251459"/>
            <a:ext cx="11687810" cy="1629410"/>
            <a:chOff x="289369" y="251459"/>
            <a:chExt cx="11687810" cy="1629410"/>
          </a:xfrm>
        </p:grpSpPr>
        <p:sp>
          <p:nvSpPr>
            <p:cNvPr id="12" name="object 12"/>
            <p:cNvSpPr/>
            <p:nvPr/>
          </p:nvSpPr>
          <p:spPr>
            <a:xfrm>
              <a:off x="294131" y="1876043"/>
              <a:ext cx="11678285" cy="0"/>
            </a:xfrm>
            <a:custGeom>
              <a:avLst/>
              <a:gdLst/>
              <a:ahLst/>
              <a:cxnLst/>
              <a:rect l="l" t="t" r="r" b="b"/>
              <a:pathLst>
                <a:path w="11678285">
                  <a:moveTo>
                    <a:pt x="0" y="0"/>
                  </a:moveTo>
                  <a:lnTo>
                    <a:pt x="11678031" y="0"/>
                  </a:lnTo>
                </a:path>
              </a:pathLst>
            </a:custGeom>
            <a:ln w="9144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1408" y="251459"/>
              <a:ext cx="2151125" cy="843533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346705" y="337184"/>
            <a:ext cx="16802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" dirty="0">
                <a:solidFill>
                  <a:srgbClr val="FFFFFF"/>
                </a:solidFill>
                <a:latin typeface="Calibri Light"/>
                <a:cs typeface="Calibri Light"/>
              </a:rPr>
              <a:t>2020/2021</a:t>
            </a:r>
            <a:endParaRPr sz="3000">
              <a:latin typeface="Calibri Light"/>
              <a:cs typeface="Calibri Ligh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08492" y="251459"/>
            <a:ext cx="1261109" cy="843533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733790" y="337184"/>
            <a:ext cx="7905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solidFill>
                  <a:srgbClr val="FFFF00"/>
                </a:solidFill>
                <a:latin typeface="Calibri Light"/>
                <a:cs typeface="Calibri Light"/>
              </a:rPr>
              <a:t>2</a:t>
            </a:r>
            <a:r>
              <a:rPr sz="3000" spc="-25" dirty="0">
                <a:solidFill>
                  <a:srgbClr val="FFFF00"/>
                </a:solidFill>
                <a:latin typeface="Calibri Light"/>
                <a:cs typeface="Calibri Light"/>
              </a:rPr>
              <a:t>0</a:t>
            </a:r>
            <a:r>
              <a:rPr sz="3000" spc="-35" dirty="0">
                <a:solidFill>
                  <a:srgbClr val="FFFF00"/>
                </a:solidFill>
                <a:latin typeface="Calibri Light"/>
                <a:cs typeface="Calibri Light"/>
              </a:rPr>
              <a:t>2</a:t>
            </a:r>
            <a:r>
              <a:rPr sz="3000" dirty="0">
                <a:solidFill>
                  <a:srgbClr val="FFFF00"/>
                </a:solidFill>
                <a:latin typeface="Calibri Light"/>
                <a:cs typeface="Calibri Light"/>
              </a:rPr>
              <a:t>2</a:t>
            </a:r>
            <a:endParaRPr sz="3000">
              <a:latin typeface="Calibri Light"/>
              <a:cs typeface="Calibri Ligh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38620" y="1935416"/>
            <a:ext cx="326390" cy="1175385"/>
            <a:chOff x="138620" y="1935416"/>
            <a:chExt cx="326390" cy="1175385"/>
          </a:xfrm>
        </p:grpSpPr>
        <p:sp>
          <p:nvSpPr>
            <p:cNvPr id="18" name="object 18"/>
            <p:cNvSpPr/>
            <p:nvPr/>
          </p:nvSpPr>
          <p:spPr>
            <a:xfrm>
              <a:off x="151637" y="1948434"/>
              <a:ext cx="300355" cy="1149350"/>
            </a:xfrm>
            <a:custGeom>
              <a:avLst/>
              <a:gdLst/>
              <a:ahLst/>
              <a:cxnLst/>
              <a:rect l="l" t="t" r="r" b="b"/>
              <a:pathLst>
                <a:path w="300355" h="1149350">
                  <a:moveTo>
                    <a:pt x="300228" y="0"/>
                  </a:moveTo>
                  <a:lnTo>
                    <a:pt x="0" y="0"/>
                  </a:lnTo>
                  <a:lnTo>
                    <a:pt x="0" y="1149096"/>
                  </a:lnTo>
                  <a:lnTo>
                    <a:pt x="300228" y="1149096"/>
                  </a:lnTo>
                  <a:lnTo>
                    <a:pt x="30022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1637" y="1948434"/>
              <a:ext cx="300355" cy="1149350"/>
            </a:xfrm>
            <a:custGeom>
              <a:avLst/>
              <a:gdLst/>
              <a:ahLst/>
              <a:cxnLst/>
              <a:rect l="l" t="t" r="r" b="b"/>
              <a:pathLst>
                <a:path w="300355" h="1149350">
                  <a:moveTo>
                    <a:pt x="0" y="1149096"/>
                  </a:moveTo>
                  <a:lnTo>
                    <a:pt x="300228" y="1149096"/>
                  </a:lnTo>
                  <a:lnTo>
                    <a:pt x="300228" y="0"/>
                  </a:lnTo>
                  <a:lnTo>
                    <a:pt x="0" y="0"/>
                  </a:lnTo>
                  <a:lnTo>
                    <a:pt x="0" y="1149096"/>
                  </a:lnTo>
                  <a:close/>
                </a:path>
              </a:pathLst>
            </a:custGeom>
            <a:ln w="25908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82905" y="2027267"/>
            <a:ext cx="280035" cy="991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Avaliação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38620" y="3092005"/>
            <a:ext cx="11937365" cy="1515110"/>
            <a:chOff x="138620" y="3092005"/>
            <a:chExt cx="11937365" cy="1515110"/>
          </a:xfrm>
        </p:grpSpPr>
        <p:sp>
          <p:nvSpPr>
            <p:cNvPr id="22" name="object 22"/>
            <p:cNvSpPr/>
            <p:nvPr/>
          </p:nvSpPr>
          <p:spPr>
            <a:xfrm>
              <a:off x="301752" y="3096767"/>
              <a:ext cx="11769725" cy="0"/>
            </a:xfrm>
            <a:custGeom>
              <a:avLst/>
              <a:gdLst/>
              <a:ahLst/>
              <a:cxnLst/>
              <a:rect l="l" t="t" r="r" b="b"/>
              <a:pathLst>
                <a:path w="11769725">
                  <a:moveTo>
                    <a:pt x="0" y="0"/>
                  </a:moveTo>
                  <a:lnTo>
                    <a:pt x="11769217" y="0"/>
                  </a:lnTo>
                </a:path>
              </a:pathLst>
            </a:custGeom>
            <a:ln w="9144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1637" y="3178301"/>
              <a:ext cx="315595" cy="1416050"/>
            </a:xfrm>
            <a:custGeom>
              <a:avLst/>
              <a:gdLst/>
              <a:ahLst/>
              <a:cxnLst/>
              <a:rect l="l" t="t" r="r" b="b"/>
              <a:pathLst>
                <a:path w="315595" h="1416050">
                  <a:moveTo>
                    <a:pt x="315468" y="0"/>
                  </a:moveTo>
                  <a:lnTo>
                    <a:pt x="0" y="0"/>
                  </a:lnTo>
                  <a:lnTo>
                    <a:pt x="0" y="1415796"/>
                  </a:lnTo>
                  <a:lnTo>
                    <a:pt x="315468" y="1415796"/>
                  </a:lnTo>
                  <a:lnTo>
                    <a:pt x="3154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1637" y="3178301"/>
              <a:ext cx="315595" cy="1416050"/>
            </a:xfrm>
            <a:custGeom>
              <a:avLst/>
              <a:gdLst/>
              <a:ahLst/>
              <a:cxnLst/>
              <a:rect l="l" t="t" r="r" b="b"/>
              <a:pathLst>
                <a:path w="315595" h="1416050">
                  <a:moveTo>
                    <a:pt x="0" y="1415796"/>
                  </a:moveTo>
                  <a:lnTo>
                    <a:pt x="315468" y="1415796"/>
                  </a:lnTo>
                  <a:lnTo>
                    <a:pt x="315468" y="0"/>
                  </a:lnTo>
                  <a:lnTo>
                    <a:pt x="0" y="0"/>
                  </a:lnTo>
                  <a:lnTo>
                    <a:pt x="0" y="1415796"/>
                  </a:lnTo>
                  <a:close/>
                </a:path>
              </a:pathLst>
            </a:custGeom>
            <a:ln w="25908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89915" y="3280880"/>
            <a:ext cx="280035" cy="12103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Numerador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23380" y="4588573"/>
            <a:ext cx="11951335" cy="1722755"/>
            <a:chOff x="123380" y="4588573"/>
            <a:chExt cx="11951335" cy="1722755"/>
          </a:xfrm>
        </p:grpSpPr>
        <p:sp>
          <p:nvSpPr>
            <p:cNvPr id="27" name="object 27"/>
            <p:cNvSpPr/>
            <p:nvPr/>
          </p:nvSpPr>
          <p:spPr>
            <a:xfrm>
              <a:off x="307847" y="4593335"/>
              <a:ext cx="11762105" cy="0"/>
            </a:xfrm>
            <a:custGeom>
              <a:avLst/>
              <a:gdLst/>
              <a:ahLst/>
              <a:cxnLst/>
              <a:rect l="l" t="t" r="r" b="b"/>
              <a:pathLst>
                <a:path w="11762105">
                  <a:moveTo>
                    <a:pt x="0" y="0"/>
                  </a:moveTo>
                  <a:lnTo>
                    <a:pt x="11762105" y="0"/>
                  </a:lnTo>
                </a:path>
              </a:pathLst>
            </a:custGeom>
            <a:ln w="9144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6398" y="4671821"/>
              <a:ext cx="330835" cy="1626235"/>
            </a:xfrm>
            <a:custGeom>
              <a:avLst/>
              <a:gdLst/>
              <a:ahLst/>
              <a:cxnLst/>
              <a:rect l="l" t="t" r="r" b="b"/>
              <a:pathLst>
                <a:path w="330834" h="1626235">
                  <a:moveTo>
                    <a:pt x="0" y="1626108"/>
                  </a:moveTo>
                  <a:lnTo>
                    <a:pt x="330708" y="1626108"/>
                  </a:lnTo>
                  <a:lnTo>
                    <a:pt x="330708" y="0"/>
                  </a:lnTo>
                  <a:lnTo>
                    <a:pt x="0" y="0"/>
                  </a:lnTo>
                  <a:lnTo>
                    <a:pt x="0" y="1626108"/>
                  </a:lnTo>
                  <a:close/>
                </a:path>
              </a:pathLst>
            </a:custGeom>
            <a:ln w="25908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95605" y="4789914"/>
            <a:ext cx="254635" cy="1388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5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ts val="1025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ts val="969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ts val="1195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ts val="1505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in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ts val="1290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m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42500"/>
              </a:lnSpc>
              <a:spcBef>
                <a:spcPts val="695"/>
              </a:spcBef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o </a:t>
            </a:r>
            <a:r>
              <a:rPr sz="20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ts val="1795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23380" y="4658804"/>
            <a:ext cx="11950700" cy="1652270"/>
            <a:chOff x="123380" y="4658804"/>
            <a:chExt cx="11950700" cy="1652270"/>
          </a:xfrm>
        </p:grpSpPr>
        <p:sp>
          <p:nvSpPr>
            <p:cNvPr id="31" name="object 31"/>
            <p:cNvSpPr/>
            <p:nvPr/>
          </p:nvSpPr>
          <p:spPr>
            <a:xfrm>
              <a:off x="301752" y="6295262"/>
              <a:ext cx="11769725" cy="5080"/>
            </a:xfrm>
            <a:custGeom>
              <a:avLst/>
              <a:gdLst/>
              <a:ahLst/>
              <a:cxnLst/>
              <a:rect l="l" t="t" r="r" b="b"/>
              <a:pathLst>
                <a:path w="11769725" h="5079">
                  <a:moveTo>
                    <a:pt x="0" y="0"/>
                  </a:moveTo>
                  <a:lnTo>
                    <a:pt x="11769217" y="0"/>
                  </a:lnTo>
                </a:path>
                <a:path w="11769725" h="5079">
                  <a:moveTo>
                    <a:pt x="0" y="4571"/>
                  </a:moveTo>
                  <a:lnTo>
                    <a:pt x="11769217" y="4571"/>
                  </a:lnTo>
                </a:path>
              </a:pathLst>
            </a:custGeom>
            <a:ln w="5333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6398" y="4671821"/>
              <a:ext cx="330835" cy="1626235"/>
            </a:xfrm>
            <a:custGeom>
              <a:avLst/>
              <a:gdLst/>
              <a:ahLst/>
              <a:cxnLst/>
              <a:rect l="l" t="t" r="r" b="b"/>
              <a:pathLst>
                <a:path w="330834" h="1626235">
                  <a:moveTo>
                    <a:pt x="330708" y="0"/>
                  </a:moveTo>
                  <a:lnTo>
                    <a:pt x="0" y="0"/>
                  </a:lnTo>
                  <a:lnTo>
                    <a:pt x="0" y="1626108"/>
                  </a:lnTo>
                  <a:lnTo>
                    <a:pt x="330708" y="1626108"/>
                  </a:lnTo>
                  <a:lnTo>
                    <a:pt x="3307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6398" y="4671821"/>
              <a:ext cx="330835" cy="1626235"/>
            </a:xfrm>
            <a:custGeom>
              <a:avLst/>
              <a:gdLst/>
              <a:ahLst/>
              <a:cxnLst/>
              <a:rect l="l" t="t" r="r" b="b"/>
              <a:pathLst>
                <a:path w="330834" h="1626235">
                  <a:moveTo>
                    <a:pt x="0" y="1626108"/>
                  </a:moveTo>
                  <a:lnTo>
                    <a:pt x="330708" y="1626108"/>
                  </a:lnTo>
                  <a:lnTo>
                    <a:pt x="330708" y="0"/>
                  </a:lnTo>
                  <a:lnTo>
                    <a:pt x="0" y="0"/>
                  </a:lnTo>
                  <a:lnTo>
                    <a:pt x="0" y="1626108"/>
                  </a:lnTo>
                  <a:close/>
                </a:path>
              </a:pathLst>
            </a:custGeom>
            <a:ln w="25908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21258" y="3577590"/>
            <a:ext cx="49339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12645" marR="5080" indent="-21005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Número</a:t>
            </a:r>
            <a:r>
              <a:rPr sz="160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3ª</a:t>
            </a:r>
            <a:r>
              <a:rPr sz="1600" spc="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doses</a:t>
            </a:r>
            <a:r>
              <a:rPr sz="1600" spc="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aplicadas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16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Pólio</a:t>
            </a:r>
            <a:r>
              <a:rPr sz="160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16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Penta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em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menores </a:t>
            </a:r>
            <a:r>
              <a:rPr sz="1600" spc="-3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1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ano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555740" y="3301746"/>
            <a:ext cx="522605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397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00"/>
                </a:solidFill>
                <a:latin typeface="Calibri Light"/>
                <a:cs typeface="Calibri Light"/>
              </a:rPr>
              <a:t>Número</a:t>
            </a:r>
            <a:r>
              <a:rPr sz="1600" spc="1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de</a:t>
            </a:r>
            <a:r>
              <a:rPr sz="160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crianças</a:t>
            </a:r>
            <a:r>
              <a:rPr sz="1600" spc="-1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que</a:t>
            </a:r>
            <a:r>
              <a:rPr sz="1600" spc="2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completaram</a:t>
            </a:r>
            <a:r>
              <a:rPr sz="1600" spc="-1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12</a:t>
            </a:r>
            <a:r>
              <a:rPr sz="1600" spc="1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meses</a:t>
            </a:r>
            <a:r>
              <a:rPr sz="1600" spc="1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de</a:t>
            </a:r>
            <a:r>
              <a:rPr sz="160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idade,</a:t>
            </a:r>
            <a:r>
              <a:rPr sz="1600" spc="1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no </a:t>
            </a:r>
            <a:r>
              <a:rPr sz="160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quadrimestre</a:t>
            </a:r>
            <a:r>
              <a:rPr sz="1600" spc="2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avaliado, com</a:t>
            </a:r>
            <a:r>
              <a:rPr sz="1600" spc="1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3ª</a:t>
            </a:r>
            <a:r>
              <a:rPr sz="1600" spc="2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00"/>
                </a:solidFill>
                <a:latin typeface="Calibri Light"/>
                <a:cs typeface="Calibri Light"/>
              </a:rPr>
              <a:t>doses</a:t>
            </a:r>
            <a:r>
              <a:rPr sz="1600" spc="5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aplicadas</a:t>
            </a:r>
            <a:r>
              <a:rPr sz="1600" spc="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de</a:t>
            </a:r>
            <a:r>
              <a:rPr sz="1600" spc="1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00"/>
                </a:solidFill>
                <a:latin typeface="Calibri Light"/>
                <a:cs typeface="Calibri Light"/>
              </a:rPr>
              <a:t>poliomielite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 inativada</a:t>
            </a:r>
            <a:r>
              <a:rPr sz="1600" spc="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sz="1600" spc="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Pentavalente;</a:t>
            </a:r>
            <a:r>
              <a:rPr sz="1600" spc="-1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ou</a:t>
            </a:r>
            <a:r>
              <a:rPr sz="1600" spc="2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(caso</a:t>
            </a:r>
            <a:r>
              <a:rPr sz="1600" spc="1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excepcional</a:t>
            </a:r>
            <a:r>
              <a:rPr sz="1600" spc="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descrito</a:t>
            </a:r>
            <a:r>
              <a:rPr sz="1600" spc="1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na</a:t>
            </a:r>
            <a:r>
              <a:rPr sz="1600" spc="1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ficha </a:t>
            </a:r>
            <a:r>
              <a:rPr sz="1600" spc="-34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de</a:t>
            </a:r>
            <a:r>
              <a:rPr sz="1600" spc="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qualificação)</a:t>
            </a:r>
            <a:endParaRPr sz="1600">
              <a:latin typeface="Calibri Light"/>
              <a:cs typeface="Calibri Light"/>
            </a:endParaRPr>
          </a:p>
          <a:p>
            <a:pPr marL="4145279" algn="ctr">
              <a:lnSpc>
                <a:spcPct val="100000"/>
              </a:lnSpc>
            </a:pP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(Fonte</a:t>
            </a:r>
            <a:r>
              <a:rPr sz="1600" spc="-4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Sisab)</a:t>
            </a:r>
            <a:endParaRPr sz="1600">
              <a:latin typeface="Calibri Light"/>
              <a:cs typeface="Calibri Light"/>
            </a:endParaRPr>
          </a:p>
        </p:txBody>
      </p:sp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595909" y="2112645"/>
          <a:ext cx="5371465" cy="8481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8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74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57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097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4052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Parâmetro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Meta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Peso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Medição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40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≥</a:t>
                      </a:r>
                      <a:r>
                        <a:rPr sz="1600" spc="-3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95%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95%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2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Últimos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12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meses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7" name="object 37"/>
          <p:cNvGraphicFramePr>
            <a:graphicFrameLocks noGrp="1"/>
          </p:cNvGraphicFramePr>
          <p:nvPr/>
        </p:nvGraphicFramePr>
        <p:xfrm>
          <a:off x="6277736" y="2229129"/>
          <a:ext cx="5708014" cy="6272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1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58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91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611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3766">
                <a:tc>
                  <a:txBody>
                    <a:bodyPr/>
                    <a:lstStyle/>
                    <a:p>
                      <a:pPr marR="215900" algn="ctr">
                        <a:lnSpc>
                          <a:spcPts val="1520"/>
                        </a:lnSpc>
                      </a:pP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Parâmetro¹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7155" algn="ctr">
                        <a:lnSpc>
                          <a:spcPts val="1520"/>
                        </a:lnSpc>
                      </a:pP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Meta¹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9545" algn="ctr">
                        <a:lnSpc>
                          <a:spcPts val="1520"/>
                        </a:lnSpc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Peso¹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670" algn="ctr">
                        <a:lnSpc>
                          <a:spcPts val="1520"/>
                        </a:lnSpc>
                      </a:pP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Medição¹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3461">
                <a:tc>
                  <a:txBody>
                    <a:bodyPr/>
                    <a:lstStyle/>
                    <a:p>
                      <a:pPr marR="216535" algn="ctr">
                        <a:lnSpc>
                          <a:spcPts val="1900"/>
                        </a:lnSpc>
                        <a:spcBef>
                          <a:spcPts val="47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≥</a:t>
                      </a:r>
                      <a:r>
                        <a:rPr sz="1600" spc="-3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95%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59690" marB="0"/>
                </a:tc>
                <a:tc>
                  <a:txBody>
                    <a:bodyPr/>
                    <a:lstStyle/>
                    <a:p>
                      <a:pPr marR="97790" algn="ctr">
                        <a:lnSpc>
                          <a:spcPts val="1900"/>
                        </a:lnSpc>
                        <a:spcBef>
                          <a:spcPts val="470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95%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59690" marB="0"/>
                </a:tc>
                <a:tc>
                  <a:txBody>
                    <a:bodyPr/>
                    <a:lstStyle/>
                    <a:p>
                      <a:pPr marL="167640" algn="ctr">
                        <a:lnSpc>
                          <a:spcPts val="1900"/>
                        </a:lnSpc>
                        <a:spcBef>
                          <a:spcPts val="47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2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59690" marB="0"/>
                </a:tc>
                <a:tc>
                  <a:txBody>
                    <a:bodyPr/>
                    <a:lstStyle/>
                    <a:p>
                      <a:pPr marL="158750" algn="ctr">
                        <a:lnSpc>
                          <a:spcPts val="1900"/>
                        </a:lnSpc>
                        <a:spcBef>
                          <a:spcPts val="47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Últimos 12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meses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5969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object 38"/>
          <p:cNvSpPr txBox="1"/>
          <p:nvPr/>
        </p:nvSpPr>
        <p:spPr>
          <a:xfrm>
            <a:off x="182905" y="4769930"/>
            <a:ext cx="280035" cy="14312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Denomin</a:t>
            </a:r>
            <a:r>
              <a:rPr sz="2000" spc="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r>
              <a:rPr sz="2000" spc="-15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01752" y="6297167"/>
            <a:ext cx="11769725" cy="0"/>
          </a:xfrm>
          <a:custGeom>
            <a:avLst/>
            <a:gdLst/>
            <a:ahLst/>
            <a:cxnLst/>
            <a:rect l="l" t="t" r="r" b="b"/>
            <a:pathLst>
              <a:path w="11769725">
                <a:moveTo>
                  <a:pt x="0" y="0"/>
                </a:moveTo>
                <a:lnTo>
                  <a:pt x="11769217" y="0"/>
                </a:lnTo>
              </a:path>
            </a:pathLst>
          </a:custGeom>
          <a:ln w="9144">
            <a:solidFill>
              <a:srgbClr val="DEE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1252454" y="4786706"/>
            <a:ext cx="2870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OU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1233657" y="6405778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Calibri Light"/>
                <a:cs typeface="Calibri Light"/>
              </a:rPr>
              <a:t>8</a:t>
            </a:fld>
            <a:endParaRPr sz="1200">
              <a:latin typeface="Calibri Light"/>
              <a:cs typeface="Calibri Ligh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239127" y="6409816"/>
            <a:ext cx="395414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¹ Informações</a:t>
            </a:r>
            <a:r>
              <a:rPr sz="16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mantidas</a:t>
            </a:r>
            <a:r>
              <a:rPr sz="160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na</a:t>
            </a:r>
            <a:r>
              <a:rPr sz="16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Portaria</a:t>
            </a:r>
            <a:r>
              <a:rPr sz="16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nº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102/2022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42822" y="4791278"/>
            <a:ext cx="22796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Nº</a:t>
            </a:r>
            <a:r>
              <a:rPr sz="16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16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crianças</a:t>
            </a:r>
            <a:r>
              <a:rPr sz="160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identificadas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156453" y="4793360"/>
            <a:ext cx="2870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OU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999994" y="5421579"/>
            <a:ext cx="28378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Parâmetro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1600" spc="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Cadastro/População</a:t>
            </a:r>
            <a:endParaRPr sz="1600">
              <a:latin typeface="Calibri Light"/>
              <a:cs typeface="Calibri Light"/>
            </a:endParaRPr>
          </a:p>
          <a:p>
            <a:pPr marL="16764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IBGE</a:t>
            </a:r>
            <a:r>
              <a:rPr sz="160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 Light"/>
                <a:cs typeface="Calibri Light"/>
              </a:rPr>
              <a:t>x</a:t>
            </a:r>
            <a:r>
              <a:rPr sz="1600" i="1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SINASC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205854" y="4695190"/>
            <a:ext cx="379095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 Light"/>
                <a:cs typeface="Calibri Light"/>
              </a:rPr>
              <a:t>Número de </a:t>
            </a:r>
            <a:r>
              <a:rPr sz="1400" spc="-5" dirty="0">
                <a:solidFill>
                  <a:srgbClr val="FFFFFF"/>
                </a:solidFill>
                <a:latin typeface="Calibri Light"/>
                <a:cs typeface="Calibri Light"/>
              </a:rPr>
              <a:t>crianças </a:t>
            </a:r>
            <a:r>
              <a:rPr sz="1400" spc="-5" dirty="0">
                <a:solidFill>
                  <a:srgbClr val="FFFF00"/>
                </a:solidFill>
                <a:latin typeface="Calibri Light"/>
                <a:cs typeface="Calibri Light"/>
              </a:rPr>
              <a:t>cadastradas </a:t>
            </a:r>
            <a:r>
              <a:rPr sz="1400" dirty="0">
                <a:solidFill>
                  <a:srgbClr val="FFFF00"/>
                </a:solidFill>
                <a:latin typeface="Calibri Light"/>
                <a:cs typeface="Calibri Light"/>
              </a:rPr>
              <a:t>e vinculadas </a:t>
            </a:r>
            <a:r>
              <a:rPr sz="1400" spc="-5" dirty="0">
                <a:solidFill>
                  <a:srgbClr val="FFFF00"/>
                </a:solidFill>
                <a:latin typeface="Calibri Light"/>
                <a:cs typeface="Calibri Light"/>
              </a:rPr>
              <a:t>em </a:t>
            </a:r>
            <a:r>
              <a:rPr sz="1400" dirty="0">
                <a:solidFill>
                  <a:srgbClr val="FFFF00"/>
                </a:solidFill>
                <a:latin typeface="Calibri Light"/>
                <a:cs typeface="Calibri Light"/>
              </a:rPr>
              <a:t> equipes</a:t>
            </a:r>
            <a:r>
              <a:rPr sz="1400" spc="-4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FFFF00"/>
                </a:solidFill>
                <a:latin typeface="Calibri Light"/>
                <a:cs typeface="Calibri Light"/>
              </a:rPr>
              <a:t>de</a:t>
            </a:r>
            <a:r>
              <a:rPr sz="1400" spc="-3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FFFF00"/>
                </a:solidFill>
                <a:latin typeface="Calibri Light"/>
                <a:cs typeface="Calibri Light"/>
              </a:rPr>
              <a:t>APS </a:t>
            </a:r>
            <a:r>
              <a:rPr sz="1400" dirty="0">
                <a:solidFill>
                  <a:srgbClr val="FFFF00"/>
                </a:solidFill>
                <a:latin typeface="Calibri Light"/>
                <a:cs typeface="Calibri Light"/>
              </a:rPr>
              <a:t>que</a:t>
            </a:r>
            <a:r>
              <a:rPr sz="1400" spc="-2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FFFF00"/>
                </a:solidFill>
                <a:latin typeface="Calibri Light"/>
                <a:cs typeface="Calibri Light"/>
              </a:rPr>
              <a:t>completaram</a:t>
            </a:r>
            <a:r>
              <a:rPr sz="1400" spc="-1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FFFF00"/>
                </a:solidFill>
                <a:latin typeface="Calibri Light"/>
                <a:cs typeface="Calibri Light"/>
              </a:rPr>
              <a:t>12</a:t>
            </a:r>
            <a:r>
              <a:rPr sz="1400" spc="-5" dirty="0">
                <a:solidFill>
                  <a:srgbClr val="FFFF00"/>
                </a:solidFill>
                <a:latin typeface="Calibri Light"/>
                <a:cs typeface="Calibri Light"/>
              </a:rPr>
              <a:t> meses</a:t>
            </a:r>
            <a:r>
              <a:rPr sz="1400" spc="-3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FFFF00"/>
                </a:solidFill>
                <a:latin typeface="Calibri Light"/>
                <a:cs typeface="Calibri Light"/>
              </a:rPr>
              <a:t>de</a:t>
            </a:r>
            <a:r>
              <a:rPr sz="1400" spc="-3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FFFF00"/>
                </a:solidFill>
                <a:latin typeface="Calibri Light"/>
                <a:cs typeface="Calibri Light"/>
              </a:rPr>
              <a:t>idade </a:t>
            </a:r>
            <a:r>
              <a:rPr sz="1400" spc="-30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FFFF00"/>
                </a:solidFill>
                <a:latin typeface="Calibri Light"/>
                <a:cs typeface="Calibri Light"/>
              </a:rPr>
              <a:t>no</a:t>
            </a:r>
            <a:r>
              <a:rPr sz="1400" spc="-2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FFFF00"/>
                </a:solidFill>
                <a:latin typeface="Calibri Light"/>
                <a:cs typeface="Calibri Light"/>
              </a:rPr>
              <a:t>quadrimestre</a:t>
            </a:r>
            <a:r>
              <a:rPr sz="1400" spc="-3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FFFF00"/>
                </a:solidFill>
                <a:latin typeface="Calibri Light"/>
                <a:cs typeface="Calibri Light"/>
              </a:rPr>
              <a:t>avaliado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697469" y="5488025"/>
            <a:ext cx="428498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00"/>
                </a:solidFill>
                <a:latin typeface="Calibri Light"/>
                <a:cs typeface="Calibri Light"/>
              </a:rPr>
              <a:t>Potencial</a:t>
            </a:r>
            <a:r>
              <a:rPr sz="1400" spc="-2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FFFF00"/>
                </a:solidFill>
                <a:latin typeface="Calibri Light"/>
                <a:cs typeface="Calibri Light"/>
              </a:rPr>
              <a:t>de</a:t>
            </a:r>
            <a:r>
              <a:rPr sz="1400" spc="-1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FFFF00"/>
                </a:solidFill>
                <a:latin typeface="Calibri Light"/>
                <a:cs typeface="Calibri Light"/>
              </a:rPr>
              <a:t>cadastro </a:t>
            </a:r>
            <a:r>
              <a:rPr sz="1400" dirty="0">
                <a:solidFill>
                  <a:srgbClr val="FFFF00"/>
                </a:solidFill>
                <a:latin typeface="Calibri Light"/>
                <a:cs typeface="Calibri Light"/>
              </a:rPr>
              <a:t>municipal/Cenário</a:t>
            </a:r>
            <a:r>
              <a:rPr sz="1400" spc="-3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FFFF00"/>
                </a:solidFill>
                <a:latin typeface="Calibri Light"/>
                <a:cs typeface="Calibri Light"/>
              </a:rPr>
              <a:t>municipal</a:t>
            </a:r>
            <a:r>
              <a:rPr sz="1400" spc="-1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 Light"/>
                <a:cs typeface="Calibri Light"/>
              </a:rPr>
              <a:t>x</a:t>
            </a:r>
            <a:r>
              <a:rPr sz="1400" i="1" spc="-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 Light"/>
                <a:cs typeface="Calibri Light"/>
              </a:rPr>
              <a:t>menor</a:t>
            </a:r>
            <a:endParaRPr sz="1400">
              <a:latin typeface="Calibri Light"/>
              <a:cs typeface="Calibri Light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Calibri Light"/>
                <a:cs typeface="Calibri Light"/>
              </a:rPr>
              <a:t>quantidade</a:t>
            </a:r>
            <a:r>
              <a:rPr sz="1400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14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 Light"/>
                <a:cs typeface="Calibri Light"/>
              </a:rPr>
              <a:t>nascidos</a:t>
            </a:r>
            <a:r>
              <a:rPr sz="140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 Light"/>
                <a:cs typeface="Calibri Light"/>
              </a:rPr>
              <a:t>vivos</a:t>
            </a:r>
            <a:r>
              <a:rPr sz="14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 Light"/>
                <a:cs typeface="Calibri Light"/>
              </a:rPr>
              <a:t>por</a:t>
            </a:r>
            <a:r>
              <a:rPr sz="140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 Light"/>
                <a:cs typeface="Calibri Light"/>
              </a:rPr>
              <a:t>quadrimestre</a:t>
            </a:r>
            <a:r>
              <a:rPr sz="14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 Light"/>
                <a:cs typeface="Calibri Light"/>
              </a:rPr>
              <a:t>do</a:t>
            </a:r>
            <a:r>
              <a:rPr sz="140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 Light"/>
                <a:cs typeface="Calibri Light"/>
              </a:rPr>
              <a:t>período</a:t>
            </a:r>
            <a:endParaRPr sz="1400">
              <a:latin typeface="Calibri Light"/>
              <a:cs typeface="Calibri Light"/>
            </a:endParaRPr>
          </a:p>
          <a:p>
            <a:pPr marR="5715" algn="r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libri Light"/>
                <a:cs typeface="Calibri Light"/>
              </a:rPr>
              <a:t>analisado</a:t>
            </a:r>
            <a:endParaRPr sz="1400">
              <a:latin typeface="Calibri Light"/>
              <a:cs typeface="Calibri Light"/>
            </a:endParaRPr>
          </a:p>
        </p:txBody>
      </p:sp>
      <p:pic>
        <p:nvPicPr>
          <p:cNvPr id="48" name="Espaço Reservado para Conteúdo 4" descr="Logotipo, nome da empresa&#10;&#10;Descrição gerada automaticamente">
            <a:extLst>
              <a:ext uri="{FF2B5EF4-FFF2-40B4-BE49-F238E27FC236}">
                <a16:creationId xmlns="" xmlns:a16="http://schemas.microsoft.com/office/drawing/2014/main" id="{FD2C6642-4A6A-4532-9B41-6517083C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r="3812" b="-1"/>
          <a:stretch/>
        </p:blipFill>
        <p:spPr>
          <a:xfrm>
            <a:off x="10930891" y="-7961"/>
            <a:ext cx="1261109" cy="1009924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6864" y="0"/>
            <a:ext cx="2914649" cy="10294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28361" y="29032"/>
            <a:ext cx="291464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30" dirty="0">
                <a:latin typeface="Calibri Light"/>
                <a:cs typeface="Calibri Light"/>
              </a:rPr>
              <a:t>Indicador</a:t>
            </a:r>
            <a:r>
              <a:rPr sz="4000" b="0" spc="-140" dirty="0">
                <a:latin typeface="Calibri Light"/>
                <a:cs typeface="Calibri Light"/>
              </a:rPr>
              <a:t> </a:t>
            </a:r>
            <a:r>
              <a:rPr sz="4000" b="0" spc="-5" dirty="0">
                <a:latin typeface="Calibri Light"/>
                <a:cs typeface="Calibri Light"/>
              </a:rPr>
              <a:t>6</a:t>
            </a:r>
            <a:endParaRPr sz="40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78548" y="1023620"/>
            <a:ext cx="477964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03505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solidFill>
                  <a:srgbClr val="FFFF00"/>
                </a:solidFill>
                <a:latin typeface="Calibri Light"/>
                <a:cs typeface="Calibri Light"/>
              </a:rPr>
              <a:t>Proporção </a:t>
            </a:r>
            <a:r>
              <a:rPr sz="2000" dirty="0">
                <a:solidFill>
                  <a:srgbClr val="FFFF00"/>
                </a:solidFill>
                <a:latin typeface="Calibri Light"/>
                <a:cs typeface="Calibri Light"/>
              </a:rPr>
              <a:t>de pessoas </a:t>
            </a:r>
            <a:r>
              <a:rPr sz="2000" spc="-10" dirty="0">
                <a:solidFill>
                  <a:srgbClr val="FFFF00"/>
                </a:solidFill>
                <a:latin typeface="Calibri Light"/>
                <a:cs typeface="Calibri Light"/>
              </a:rPr>
              <a:t>com </a:t>
            </a:r>
            <a:r>
              <a:rPr sz="2000" spc="-5" dirty="0">
                <a:solidFill>
                  <a:srgbClr val="FFFF00"/>
                </a:solidFill>
                <a:latin typeface="Calibri Light"/>
                <a:cs typeface="Calibri Light"/>
              </a:rPr>
              <a:t>hipertensão, </a:t>
            </a:r>
            <a:r>
              <a:rPr sz="2000" spc="-10" dirty="0">
                <a:solidFill>
                  <a:srgbClr val="FFFF00"/>
                </a:solidFill>
                <a:latin typeface="Calibri Light"/>
                <a:cs typeface="Calibri Light"/>
              </a:rPr>
              <a:t>com </a:t>
            </a:r>
            <a:r>
              <a:rPr sz="2000" spc="-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Calibri Light"/>
                <a:cs typeface="Calibri Light"/>
              </a:rPr>
              <a:t>consulta</a:t>
            </a:r>
            <a:r>
              <a:rPr sz="2000" spc="-3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sz="2000" spc="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pressão</a:t>
            </a:r>
            <a:r>
              <a:rPr sz="2000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arterial</a:t>
            </a:r>
            <a:r>
              <a:rPr sz="200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aferida</a:t>
            </a:r>
            <a:r>
              <a:rPr sz="200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no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 semestre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45708" y="1024127"/>
            <a:ext cx="9525" cy="5273040"/>
          </a:xfrm>
          <a:custGeom>
            <a:avLst/>
            <a:gdLst/>
            <a:ahLst/>
            <a:cxnLst/>
            <a:rect l="l" t="t" r="r" b="b"/>
            <a:pathLst>
              <a:path w="9525" h="5273040">
                <a:moveTo>
                  <a:pt x="9016" y="0"/>
                </a:moveTo>
                <a:lnTo>
                  <a:pt x="0" y="5272544"/>
                </a:lnTo>
              </a:path>
            </a:pathLst>
          </a:custGeom>
          <a:ln w="9144">
            <a:solidFill>
              <a:srgbClr val="DEE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03782" y="959205"/>
            <a:ext cx="4298950" cy="727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7160">
              <a:lnSpc>
                <a:spcPct val="1151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Percentual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de pessoas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hipertensas 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com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Pressão</a:t>
            </a:r>
            <a:r>
              <a:rPr sz="200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Arterial</a:t>
            </a:r>
            <a:r>
              <a:rPr sz="2000" spc="-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aferida</a:t>
            </a:r>
            <a:r>
              <a:rPr sz="2000" spc="-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em</a:t>
            </a:r>
            <a:r>
              <a:rPr sz="20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cada</a:t>
            </a:r>
            <a:r>
              <a:rPr sz="200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semestre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3380" y="764984"/>
            <a:ext cx="341630" cy="1125220"/>
            <a:chOff x="123380" y="764984"/>
            <a:chExt cx="341630" cy="1125220"/>
          </a:xfrm>
        </p:grpSpPr>
        <p:sp>
          <p:nvSpPr>
            <p:cNvPr id="8" name="object 8"/>
            <p:cNvSpPr/>
            <p:nvPr/>
          </p:nvSpPr>
          <p:spPr>
            <a:xfrm>
              <a:off x="136398" y="778002"/>
              <a:ext cx="315595" cy="1099185"/>
            </a:xfrm>
            <a:custGeom>
              <a:avLst/>
              <a:gdLst/>
              <a:ahLst/>
              <a:cxnLst/>
              <a:rect l="l" t="t" r="r" b="b"/>
              <a:pathLst>
                <a:path w="315595" h="1099185">
                  <a:moveTo>
                    <a:pt x="315467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315467" y="1098803"/>
                  </a:lnTo>
                  <a:lnTo>
                    <a:pt x="31546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6398" y="778002"/>
              <a:ext cx="315595" cy="1099185"/>
            </a:xfrm>
            <a:custGeom>
              <a:avLst/>
              <a:gdLst/>
              <a:ahLst/>
              <a:cxnLst/>
              <a:rect l="l" t="t" r="r" b="b"/>
              <a:pathLst>
                <a:path w="315595" h="1099185">
                  <a:moveTo>
                    <a:pt x="0" y="1098803"/>
                  </a:moveTo>
                  <a:lnTo>
                    <a:pt x="315467" y="1098803"/>
                  </a:lnTo>
                  <a:lnTo>
                    <a:pt x="315467" y="0"/>
                  </a:lnTo>
                  <a:lnTo>
                    <a:pt x="0" y="0"/>
                  </a:lnTo>
                  <a:lnTo>
                    <a:pt x="0" y="1098803"/>
                  </a:lnTo>
                  <a:close/>
                </a:path>
              </a:pathLst>
            </a:custGeom>
            <a:ln w="25908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75894" y="1003813"/>
            <a:ext cx="280035" cy="6477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Nome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89369" y="251459"/>
            <a:ext cx="11687810" cy="1629410"/>
            <a:chOff x="289369" y="251459"/>
            <a:chExt cx="11687810" cy="1629410"/>
          </a:xfrm>
        </p:grpSpPr>
        <p:sp>
          <p:nvSpPr>
            <p:cNvPr id="12" name="object 12"/>
            <p:cNvSpPr/>
            <p:nvPr/>
          </p:nvSpPr>
          <p:spPr>
            <a:xfrm>
              <a:off x="294131" y="1876043"/>
              <a:ext cx="11678285" cy="0"/>
            </a:xfrm>
            <a:custGeom>
              <a:avLst/>
              <a:gdLst/>
              <a:ahLst/>
              <a:cxnLst/>
              <a:rect l="l" t="t" r="r" b="b"/>
              <a:pathLst>
                <a:path w="11678285">
                  <a:moveTo>
                    <a:pt x="0" y="0"/>
                  </a:moveTo>
                  <a:lnTo>
                    <a:pt x="11678031" y="0"/>
                  </a:lnTo>
                </a:path>
              </a:pathLst>
            </a:custGeom>
            <a:ln w="9144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1408" y="251459"/>
              <a:ext cx="2151125" cy="843533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346705" y="337184"/>
            <a:ext cx="16802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" dirty="0">
                <a:solidFill>
                  <a:srgbClr val="FFFFFF"/>
                </a:solidFill>
                <a:latin typeface="Calibri Light"/>
                <a:cs typeface="Calibri Light"/>
              </a:rPr>
              <a:t>2020/2021</a:t>
            </a:r>
            <a:endParaRPr sz="3000">
              <a:latin typeface="Calibri Light"/>
              <a:cs typeface="Calibri Ligh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08492" y="251459"/>
            <a:ext cx="1261109" cy="843533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733790" y="337184"/>
            <a:ext cx="7905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solidFill>
                  <a:srgbClr val="FFFF00"/>
                </a:solidFill>
                <a:latin typeface="Calibri Light"/>
                <a:cs typeface="Calibri Light"/>
              </a:rPr>
              <a:t>2</a:t>
            </a:r>
            <a:r>
              <a:rPr sz="3000" spc="-25" dirty="0">
                <a:solidFill>
                  <a:srgbClr val="FFFF00"/>
                </a:solidFill>
                <a:latin typeface="Calibri Light"/>
                <a:cs typeface="Calibri Light"/>
              </a:rPr>
              <a:t>0</a:t>
            </a:r>
            <a:r>
              <a:rPr sz="3000" spc="-35" dirty="0">
                <a:solidFill>
                  <a:srgbClr val="FFFF00"/>
                </a:solidFill>
                <a:latin typeface="Calibri Light"/>
                <a:cs typeface="Calibri Light"/>
              </a:rPr>
              <a:t>2</a:t>
            </a:r>
            <a:r>
              <a:rPr sz="3000" dirty="0">
                <a:solidFill>
                  <a:srgbClr val="FFFF00"/>
                </a:solidFill>
                <a:latin typeface="Calibri Light"/>
                <a:cs typeface="Calibri Light"/>
              </a:rPr>
              <a:t>2</a:t>
            </a:r>
            <a:endParaRPr sz="3000">
              <a:latin typeface="Calibri Light"/>
              <a:cs typeface="Calibri Ligh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38620" y="1935416"/>
            <a:ext cx="326390" cy="1175385"/>
            <a:chOff x="138620" y="1935416"/>
            <a:chExt cx="326390" cy="1175385"/>
          </a:xfrm>
        </p:grpSpPr>
        <p:sp>
          <p:nvSpPr>
            <p:cNvPr id="18" name="object 18"/>
            <p:cNvSpPr/>
            <p:nvPr/>
          </p:nvSpPr>
          <p:spPr>
            <a:xfrm>
              <a:off x="151637" y="1948434"/>
              <a:ext cx="300355" cy="1149350"/>
            </a:xfrm>
            <a:custGeom>
              <a:avLst/>
              <a:gdLst/>
              <a:ahLst/>
              <a:cxnLst/>
              <a:rect l="l" t="t" r="r" b="b"/>
              <a:pathLst>
                <a:path w="300355" h="1149350">
                  <a:moveTo>
                    <a:pt x="300228" y="0"/>
                  </a:moveTo>
                  <a:lnTo>
                    <a:pt x="0" y="0"/>
                  </a:lnTo>
                  <a:lnTo>
                    <a:pt x="0" y="1149096"/>
                  </a:lnTo>
                  <a:lnTo>
                    <a:pt x="300228" y="1149096"/>
                  </a:lnTo>
                  <a:lnTo>
                    <a:pt x="30022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1637" y="1948434"/>
              <a:ext cx="300355" cy="1149350"/>
            </a:xfrm>
            <a:custGeom>
              <a:avLst/>
              <a:gdLst/>
              <a:ahLst/>
              <a:cxnLst/>
              <a:rect l="l" t="t" r="r" b="b"/>
              <a:pathLst>
                <a:path w="300355" h="1149350">
                  <a:moveTo>
                    <a:pt x="0" y="1149096"/>
                  </a:moveTo>
                  <a:lnTo>
                    <a:pt x="300228" y="1149096"/>
                  </a:lnTo>
                  <a:lnTo>
                    <a:pt x="300228" y="0"/>
                  </a:lnTo>
                  <a:lnTo>
                    <a:pt x="0" y="0"/>
                  </a:lnTo>
                  <a:lnTo>
                    <a:pt x="0" y="1149096"/>
                  </a:lnTo>
                  <a:close/>
                </a:path>
              </a:pathLst>
            </a:custGeom>
            <a:ln w="25908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82905" y="2027267"/>
            <a:ext cx="280035" cy="991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Avaliação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38620" y="3092005"/>
            <a:ext cx="11937365" cy="1515110"/>
            <a:chOff x="138620" y="3092005"/>
            <a:chExt cx="11937365" cy="1515110"/>
          </a:xfrm>
        </p:grpSpPr>
        <p:sp>
          <p:nvSpPr>
            <p:cNvPr id="22" name="object 22"/>
            <p:cNvSpPr/>
            <p:nvPr/>
          </p:nvSpPr>
          <p:spPr>
            <a:xfrm>
              <a:off x="301752" y="3096767"/>
              <a:ext cx="11769725" cy="0"/>
            </a:xfrm>
            <a:custGeom>
              <a:avLst/>
              <a:gdLst/>
              <a:ahLst/>
              <a:cxnLst/>
              <a:rect l="l" t="t" r="r" b="b"/>
              <a:pathLst>
                <a:path w="11769725">
                  <a:moveTo>
                    <a:pt x="0" y="0"/>
                  </a:moveTo>
                  <a:lnTo>
                    <a:pt x="11769217" y="0"/>
                  </a:lnTo>
                </a:path>
              </a:pathLst>
            </a:custGeom>
            <a:ln w="9144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1637" y="3178301"/>
              <a:ext cx="315595" cy="1416050"/>
            </a:xfrm>
            <a:custGeom>
              <a:avLst/>
              <a:gdLst/>
              <a:ahLst/>
              <a:cxnLst/>
              <a:rect l="l" t="t" r="r" b="b"/>
              <a:pathLst>
                <a:path w="315595" h="1416050">
                  <a:moveTo>
                    <a:pt x="315468" y="0"/>
                  </a:moveTo>
                  <a:lnTo>
                    <a:pt x="0" y="0"/>
                  </a:lnTo>
                  <a:lnTo>
                    <a:pt x="0" y="1415796"/>
                  </a:lnTo>
                  <a:lnTo>
                    <a:pt x="315468" y="1415796"/>
                  </a:lnTo>
                  <a:lnTo>
                    <a:pt x="3154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1637" y="3178301"/>
              <a:ext cx="315595" cy="1416050"/>
            </a:xfrm>
            <a:custGeom>
              <a:avLst/>
              <a:gdLst/>
              <a:ahLst/>
              <a:cxnLst/>
              <a:rect l="l" t="t" r="r" b="b"/>
              <a:pathLst>
                <a:path w="315595" h="1416050">
                  <a:moveTo>
                    <a:pt x="0" y="1415796"/>
                  </a:moveTo>
                  <a:lnTo>
                    <a:pt x="315468" y="1415796"/>
                  </a:lnTo>
                  <a:lnTo>
                    <a:pt x="315468" y="0"/>
                  </a:lnTo>
                  <a:lnTo>
                    <a:pt x="0" y="0"/>
                  </a:lnTo>
                  <a:lnTo>
                    <a:pt x="0" y="1415796"/>
                  </a:lnTo>
                  <a:close/>
                </a:path>
              </a:pathLst>
            </a:custGeom>
            <a:ln w="25908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89915" y="3280880"/>
            <a:ext cx="280035" cy="12103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Numerador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23380" y="4588573"/>
            <a:ext cx="11951335" cy="1722755"/>
            <a:chOff x="123380" y="4588573"/>
            <a:chExt cx="11951335" cy="1722755"/>
          </a:xfrm>
        </p:grpSpPr>
        <p:sp>
          <p:nvSpPr>
            <p:cNvPr id="27" name="object 27"/>
            <p:cNvSpPr/>
            <p:nvPr/>
          </p:nvSpPr>
          <p:spPr>
            <a:xfrm>
              <a:off x="307847" y="4593335"/>
              <a:ext cx="11762105" cy="0"/>
            </a:xfrm>
            <a:custGeom>
              <a:avLst/>
              <a:gdLst/>
              <a:ahLst/>
              <a:cxnLst/>
              <a:rect l="l" t="t" r="r" b="b"/>
              <a:pathLst>
                <a:path w="11762105">
                  <a:moveTo>
                    <a:pt x="0" y="0"/>
                  </a:moveTo>
                  <a:lnTo>
                    <a:pt x="11762105" y="0"/>
                  </a:lnTo>
                </a:path>
              </a:pathLst>
            </a:custGeom>
            <a:ln w="9144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6398" y="4671821"/>
              <a:ext cx="330835" cy="1626235"/>
            </a:xfrm>
            <a:custGeom>
              <a:avLst/>
              <a:gdLst/>
              <a:ahLst/>
              <a:cxnLst/>
              <a:rect l="l" t="t" r="r" b="b"/>
              <a:pathLst>
                <a:path w="330834" h="1626235">
                  <a:moveTo>
                    <a:pt x="0" y="1626108"/>
                  </a:moveTo>
                  <a:lnTo>
                    <a:pt x="330708" y="1626108"/>
                  </a:lnTo>
                  <a:lnTo>
                    <a:pt x="330708" y="0"/>
                  </a:lnTo>
                  <a:lnTo>
                    <a:pt x="0" y="0"/>
                  </a:lnTo>
                  <a:lnTo>
                    <a:pt x="0" y="1626108"/>
                  </a:lnTo>
                  <a:close/>
                </a:path>
              </a:pathLst>
            </a:custGeom>
            <a:ln w="25908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95605" y="4789914"/>
            <a:ext cx="254635" cy="1388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5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ts val="1025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ts val="969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ts val="1195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ts val="1505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in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ts val="1290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m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42500"/>
              </a:lnSpc>
              <a:spcBef>
                <a:spcPts val="695"/>
              </a:spcBef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o </a:t>
            </a:r>
            <a:r>
              <a:rPr sz="20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ts val="1795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23380" y="4658804"/>
            <a:ext cx="11950700" cy="1652270"/>
            <a:chOff x="123380" y="4658804"/>
            <a:chExt cx="11950700" cy="1652270"/>
          </a:xfrm>
        </p:grpSpPr>
        <p:sp>
          <p:nvSpPr>
            <p:cNvPr id="31" name="object 31"/>
            <p:cNvSpPr/>
            <p:nvPr/>
          </p:nvSpPr>
          <p:spPr>
            <a:xfrm>
              <a:off x="301752" y="6295262"/>
              <a:ext cx="11769725" cy="5080"/>
            </a:xfrm>
            <a:custGeom>
              <a:avLst/>
              <a:gdLst/>
              <a:ahLst/>
              <a:cxnLst/>
              <a:rect l="l" t="t" r="r" b="b"/>
              <a:pathLst>
                <a:path w="11769725" h="5079">
                  <a:moveTo>
                    <a:pt x="0" y="0"/>
                  </a:moveTo>
                  <a:lnTo>
                    <a:pt x="11769217" y="0"/>
                  </a:lnTo>
                </a:path>
                <a:path w="11769725" h="5079">
                  <a:moveTo>
                    <a:pt x="0" y="4571"/>
                  </a:moveTo>
                  <a:lnTo>
                    <a:pt x="11769217" y="4571"/>
                  </a:lnTo>
                </a:path>
              </a:pathLst>
            </a:custGeom>
            <a:ln w="5333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6398" y="4671821"/>
              <a:ext cx="330835" cy="1626235"/>
            </a:xfrm>
            <a:custGeom>
              <a:avLst/>
              <a:gdLst/>
              <a:ahLst/>
              <a:cxnLst/>
              <a:rect l="l" t="t" r="r" b="b"/>
              <a:pathLst>
                <a:path w="330834" h="1626235">
                  <a:moveTo>
                    <a:pt x="330708" y="0"/>
                  </a:moveTo>
                  <a:lnTo>
                    <a:pt x="0" y="0"/>
                  </a:lnTo>
                  <a:lnTo>
                    <a:pt x="0" y="1626108"/>
                  </a:lnTo>
                  <a:lnTo>
                    <a:pt x="330708" y="1626108"/>
                  </a:lnTo>
                  <a:lnTo>
                    <a:pt x="3307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6398" y="4671821"/>
              <a:ext cx="330835" cy="1626235"/>
            </a:xfrm>
            <a:custGeom>
              <a:avLst/>
              <a:gdLst/>
              <a:ahLst/>
              <a:cxnLst/>
              <a:rect l="l" t="t" r="r" b="b"/>
              <a:pathLst>
                <a:path w="330834" h="1626235">
                  <a:moveTo>
                    <a:pt x="0" y="1626108"/>
                  </a:moveTo>
                  <a:lnTo>
                    <a:pt x="330708" y="1626108"/>
                  </a:lnTo>
                  <a:lnTo>
                    <a:pt x="330708" y="0"/>
                  </a:lnTo>
                  <a:lnTo>
                    <a:pt x="0" y="0"/>
                  </a:lnTo>
                  <a:lnTo>
                    <a:pt x="0" y="1626108"/>
                  </a:lnTo>
                  <a:close/>
                </a:path>
              </a:pathLst>
            </a:custGeom>
            <a:ln w="25908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811174" y="3577590"/>
            <a:ext cx="47523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97330" marR="5080" indent="-148526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Número</a:t>
            </a:r>
            <a:r>
              <a:rPr sz="160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hipertensos</a:t>
            </a:r>
            <a:r>
              <a:rPr sz="1600" spc="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com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PA aferida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semestralmente </a:t>
            </a:r>
            <a:r>
              <a:rPr sz="1600" spc="-3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nos</a:t>
            </a:r>
            <a:r>
              <a:rPr sz="1600" spc="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últimos</a:t>
            </a:r>
            <a:r>
              <a:rPr sz="1600" spc="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12</a:t>
            </a:r>
            <a:r>
              <a:rPr sz="16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meses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548755" y="3524834"/>
            <a:ext cx="51917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Número</a:t>
            </a:r>
            <a:r>
              <a:rPr sz="1600" spc="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pessoas</a:t>
            </a:r>
            <a:r>
              <a:rPr sz="1600" spc="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com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hipertensão</a:t>
            </a:r>
            <a:r>
              <a:rPr sz="1600" spc="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arterial,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com </a:t>
            </a:r>
            <a:r>
              <a:rPr sz="1600" spc="-10" dirty="0">
                <a:solidFill>
                  <a:srgbClr val="FFFF00"/>
                </a:solidFill>
                <a:latin typeface="Calibri Light"/>
                <a:cs typeface="Calibri Light"/>
              </a:rPr>
              <a:t>consulta</a:t>
            </a:r>
            <a:r>
              <a:rPr sz="1600" spc="4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00"/>
                </a:solidFill>
                <a:latin typeface="Calibri Light"/>
                <a:cs typeface="Calibri Light"/>
              </a:rPr>
              <a:t>em</a:t>
            </a:r>
            <a:endParaRPr sz="16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hipertensão</a:t>
            </a:r>
            <a:r>
              <a:rPr sz="1600" spc="2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arterial</a:t>
            </a:r>
            <a:r>
              <a:rPr sz="1600" spc="-2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sz="1600" spc="-1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aferição</a:t>
            </a:r>
            <a:r>
              <a:rPr sz="1600" spc="-1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de</a:t>
            </a:r>
            <a:r>
              <a:rPr sz="1600" dirty="0">
                <a:solidFill>
                  <a:srgbClr val="FFFF00"/>
                </a:solidFill>
                <a:latin typeface="Calibri Light"/>
                <a:cs typeface="Calibri Light"/>
              </a:rPr>
              <a:t> PA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 nos</a:t>
            </a:r>
            <a:r>
              <a:rPr sz="1600" spc="2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últimos</a:t>
            </a:r>
            <a:r>
              <a:rPr sz="1600" spc="2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6</a:t>
            </a:r>
            <a:r>
              <a:rPr sz="160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meses</a:t>
            </a:r>
            <a:endParaRPr sz="1600">
              <a:latin typeface="Calibri Light"/>
              <a:cs typeface="Calibri Light"/>
            </a:endParaRPr>
          </a:p>
        </p:txBody>
      </p:sp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595909" y="2112645"/>
          <a:ext cx="5371465" cy="8481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8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74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57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097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4052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Parâmetro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Meta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Peso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Medição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40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≥</a:t>
                      </a:r>
                      <a:r>
                        <a:rPr sz="1600" spc="-3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90%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50%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2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Últimos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12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meses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7" name="object 37"/>
          <p:cNvGraphicFramePr>
            <a:graphicFrameLocks noGrp="1"/>
          </p:cNvGraphicFramePr>
          <p:nvPr/>
        </p:nvGraphicFramePr>
        <p:xfrm>
          <a:off x="6302121" y="2229129"/>
          <a:ext cx="5683885" cy="6272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6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73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91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611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3766">
                <a:tc>
                  <a:txBody>
                    <a:bodyPr/>
                    <a:lstStyle/>
                    <a:p>
                      <a:pPr marR="227329" algn="ctr">
                        <a:lnSpc>
                          <a:spcPts val="1520"/>
                        </a:lnSpc>
                      </a:pP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Parâmetro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725" algn="ctr">
                        <a:lnSpc>
                          <a:spcPts val="1520"/>
                        </a:lnSpc>
                      </a:pP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Meta¹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9545" algn="ctr">
                        <a:lnSpc>
                          <a:spcPts val="1520"/>
                        </a:lnSpc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Peso¹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0" algn="ctr">
                        <a:lnSpc>
                          <a:spcPts val="1520"/>
                        </a:lnSpc>
                      </a:pP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Medição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3461">
                <a:tc>
                  <a:txBody>
                    <a:bodyPr/>
                    <a:lstStyle/>
                    <a:p>
                      <a:pPr marR="229870" algn="ctr">
                        <a:lnSpc>
                          <a:spcPts val="1900"/>
                        </a:lnSpc>
                        <a:spcBef>
                          <a:spcPts val="470"/>
                        </a:spcBef>
                      </a:pPr>
                      <a:r>
                        <a:rPr sz="1600" spc="-10" dirty="0">
                          <a:solidFill>
                            <a:srgbClr val="FFFF00"/>
                          </a:solidFill>
                          <a:latin typeface="Calibri Light"/>
                          <a:cs typeface="Calibri Light"/>
                        </a:rPr>
                        <a:t>100%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59690" marB="0"/>
                </a:tc>
                <a:tc>
                  <a:txBody>
                    <a:bodyPr/>
                    <a:lstStyle/>
                    <a:p>
                      <a:pPr marR="86995" algn="ctr">
                        <a:lnSpc>
                          <a:spcPts val="1900"/>
                        </a:lnSpc>
                        <a:spcBef>
                          <a:spcPts val="470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50%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59690" marB="0"/>
                </a:tc>
                <a:tc>
                  <a:txBody>
                    <a:bodyPr/>
                    <a:lstStyle/>
                    <a:p>
                      <a:pPr marL="167640" algn="ctr">
                        <a:lnSpc>
                          <a:spcPts val="1900"/>
                        </a:lnSpc>
                        <a:spcBef>
                          <a:spcPts val="47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2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59690" marB="0"/>
                </a:tc>
                <a:tc>
                  <a:txBody>
                    <a:bodyPr/>
                    <a:lstStyle/>
                    <a:p>
                      <a:pPr marL="158750" algn="ctr">
                        <a:lnSpc>
                          <a:spcPts val="1900"/>
                        </a:lnSpc>
                        <a:spcBef>
                          <a:spcPts val="470"/>
                        </a:spcBef>
                      </a:pPr>
                      <a:r>
                        <a:rPr sz="1600" spc="-5" dirty="0">
                          <a:solidFill>
                            <a:srgbClr val="FFFF00"/>
                          </a:solidFill>
                          <a:latin typeface="Calibri Light"/>
                          <a:cs typeface="Calibri Light"/>
                        </a:rPr>
                        <a:t>Últimos 06</a:t>
                      </a:r>
                      <a:r>
                        <a:rPr sz="1600" spc="-20" dirty="0">
                          <a:solidFill>
                            <a:srgbClr val="FFFF0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00"/>
                          </a:solidFill>
                          <a:latin typeface="Calibri Light"/>
                          <a:cs typeface="Calibri Light"/>
                        </a:rPr>
                        <a:t>meses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5969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object 38"/>
          <p:cNvSpPr txBox="1"/>
          <p:nvPr/>
        </p:nvSpPr>
        <p:spPr>
          <a:xfrm>
            <a:off x="182905" y="4769930"/>
            <a:ext cx="280035" cy="14312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Denomin</a:t>
            </a:r>
            <a:r>
              <a:rPr sz="2000" spc="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r>
              <a:rPr sz="2000" spc="-15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01752" y="6297167"/>
            <a:ext cx="11769725" cy="0"/>
          </a:xfrm>
          <a:custGeom>
            <a:avLst/>
            <a:gdLst/>
            <a:ahLst/>
            <a:cxnLst/>
            <a:rect l="l" t="t" r="r" b="b"/>
            <a:pathLst>
              <a:path w="11769725">
                <a:moveTo>
                  <a:pt x="0" y="0"/>
                </a:moveTo>
                <a:lnTo>
                  <a:pt x="11769217" y="0"/>
                </a:lnTo>
              </a:path>
            </a:pathLst>
          </a:custGeom>
          <a:ln w="9144">
            <a:solidFill>
              <a:srgbClr val="DEE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1028933" y="4865878"/>
            <a:ext cx="287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OU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1233657" y="6405778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Calibri Light"/>
                <a:cs typeface="Calibri Light"/>
              </a:rPr>
              <a:t>9</a:t>
            </a:fld>
            <a:endParaRPr sz="1200">
              <a:latin typeface="Calibri Light"/>
              <a:cs typeface="Calibri Ligh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239127" y="6409816"/>
            <a:ext cx="395414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¹ Informações</a:t>
            </a:r>
            <a:r>
              <a:rPr sz="16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mantidas</a:t>
            </a:r>
            <a:r>
              <a:rPr sz="160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na</a:t>
            </a:r>
            <a:r>
              <a:rPr sz="16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Portaria</a:t>
            </a:r>
            <a:r>
              <a:rPr sz="16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nº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102/2022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42822" y="4791278"/>
            <a:ext cx="30524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Número</a:t>
            </a:r>
            <a:r>
              <a:rPr sz="160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hipertensos</a:t>
            </a:r>
            <a:r>
              <a:rPr sz="1600" spc="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identificados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985765" y="4767198"/>
            <a:ext cx="2870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OU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352038" y="5421579"/>
            <a:ext cx="24853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Parâmetro</a:t>
            </a:r>
            <a:r>
              <a:rPr sz="160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cadastro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X</a:t>
            </a:r>
            <a:r>
              <a:rPr sz="160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%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endParaRPr sz="1600">
              <a:latin typeface="Calibri Light"/>
              <a:cs typeface="Calibri Light"/>
            </a:endParaRPr>
          </a:p>
          <a:p>
            <a:pPr marR="5080" algn="r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hipertensos</a:t>
            </a:r>
            <a:r>
              <a:rPr sz="160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PNS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282309" y="4760798"/>
            <a:ext cx="37033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Número</a:t>
            </a:r>
            <a:r>
              <a:rPr sz="16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de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pessoas</a:t>
            </a:r>
            <a:r>
              <a:rPr sz="1600" spc="4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com</a:t>
            </a:r>
            <a:r>
              <a:rPr sz="1600" spc="-1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hipertensão</a:t>
            </a:r>
            <a:r>
              <a:rPr sz="1600" spc="2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arterial</a:t>
            </a:r>
            <a:endParaRPr sz="16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no</a:t>
            </a:r>
            <a:r>
              <a:rPr sz="1600" spc="-2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SISAB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057515" y="5421579"/>
            <a:ext cx="39338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00"/>
                </a:solidFill>
                <a:latin typeface="Calibri Light"/>
                <a:cs typeface="Calibri Light"/>
              </a:rPr>
              <a:t>Cenário municipal</a:t>
            </a:r>
            <a:r>
              <a:rPr sz="1600" spc="1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x</a:t>
            </a:r>
            <a:r>
              <a:rPr sz="16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% pessoas</a:t>
            </a:r>
            <a:r>
              <a:rPr sz="1600" spc="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com</a:t>
            </a:r>
            <a:r>
              <a:rPr sz="16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hipertensão</a:t>
            </a:r>
            <a:endParaRPr sz="1600">
              <a:latin typeface="Calibri Light"/>
              <a:cs typeface="Calibri Light"/>
            </a:endParaRPr>
          </a:p>
          <a:p>
            <a:pPr marR="5080" algn="r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arterial</a:t>
            </a:r>
            <a:r>
              <a:rPr sz="1600" spc="-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PNS</a:t>
            </a:r>
            <a:r>
              <a:rPr sz="160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2019</a:t>
            </a:r>
            <a:endParaRPr sz="1600">
              <a:latin typeface="Calibri Light"/>
              <a:cs typeface="Calibri Light"/>
            </a:endParaRPr>
          </a:p>
        </p:txBody>
      </p:sp>
      <p:pic>
        <p:nvPicPr>
          <p:cNvPr id="48" name="Espaço Reservado para Conteúdo 4" descr="Logotipo, nome da empresa&#10;&#10;Descrição gerada automaticamente">
            <a:extLst>
              <a:ext uri="{FF2B5EF4-FFF2-40B4-BE49-F238E27FC236}">
                <a16:creationId xmlns="" xmlns:a16="http://schemas.microsoft.com/office/drawing/2014/main" id="{18A69684-DDC0-4613-9258-5C9F9CC92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r="3812" b="-1"/>
          <a:stretch/>
        </p:blipFill>
        <p:spPr>
          <a:xfrm>
            <a:off x="10603102" y="43861"/>
            <a:ext cx="1261109" cy="1009924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ha">
  <a:themeElements>
    <a:clrScheme name="Malh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lh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h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TM03457485[[fn=Malha]]</Template>
  <TotalTime>1396</TotalTime>
  <Words>3625</Words>
  <Application>Microsoft Office PowerPoint</Application>
  <PresentationFormat>Personalizar</PresentationFormat>
  <Paragraphs>1102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Malha</vt:lpstr>
      <vt:lpstr>PROGRAMA PREVINE BRASIL Pagamento por desempenho</vt:lpstr>
      <vt:lpstr>Pagamento por desempenho Indicadores para 2022</vt:lpstr>
      <vt:lpstr>Avaliação de desempenho: parâmetros, metas e pesos</vt:lpstr>
      <vt:lpstr>Indicador 1</vt:lpstr>
      <vt:lpstr>Indicador 2</vt:lpstr>
      <vt:lpstr>Indicador 3</vt:lpstr>
      <vt:lpstr>Indicador 4</vt:lpstr>
      <vt:lpstr>Indicador 5</vt:lpstr>
      <vt:lpstr>Indicador 6</vt:lpstr>
      <vt:lpstr>Indicador 7</vt:lpstr>
      <vt:lpstr>Principais Alterações</vt:lpstr>
      <vt:lpstr>Financiamento</vt:lpstr>
      <vt:lpstr>Financiamento</vt:lpstr>
      <vt:lpstr>Financiamento 2022</vt:lpstr>
      <vt:lpstr>Analise de Indicador Sintético Final</vt:lpstr>
      <vt:lpstr>Analise de Indicador Sintético Final</vt:lpstr>
      <vt:lpstr>Analise de Indicador Sintético Final</vt:lpstr>
      <vt:lpstr>Apresentação do PowerPoint</vt:lpstr>
      <vt:lpstr>DESAFIOS PARA O ALCANCE DOS INDICADORES</vt:lpstr>
      <vt:lpstr>Informatiza APS</vt:lpstr>
      <vt:lpstr>Informatiza APS</vt:lpstr>
      <vt:lpstr>RELATO DE EXPERIÊNCIA DO  GESTOR  SOBRE A IMPORTÂNCIA DA INFORMATIZAÇÃO </vt:lpstr>
      <vt:lpstr>MONITORAMENTO</vt:lpstr>
      <vt:lpstr>  INDICADOR 1  Proporção de gestantes com pelo menos 6 (seis) consultas pré-natal realizadas, sendo a 1ª até a 12 ª semana de gestação.  </vt:lpstr>
      <vt:lpstr>  INDICADOR 1  Proporção de gestantes com pelo menos 6 (seis) consultas pré-natal realizadas, sendo a 1ª até a 12 ª semana de gestação.  </vt:lpstr>
      <vt:lpstr>  INDICADOR 2  Proporção de gestantes com realização de exames para sífilis e HIV.  </vt:lpstr>
      <vt:lpstr>  INDICADOR 2  Proporção de gestantes com realização de exames para sífilis e HIV.  </vt:lpstr>
      <vt:lpstr>INDICADOR 3 Proporção de gestantes com atendimento odontológico realizado na Atenção Primária à Saúde.  </vt:lpstr>
      <vt:lpstr> INDICADOR 4  Proporção de mulheres com coleta de citopatológico na Atenção Primária à Saúde.  </vt:lpstr>
      <vt:lpstr>  INDICADOR 5   Proporção de crianças de 1 (um) ano de idade vacinadas na APS contra Difteria, Tétano, Coqueluche, Hepatite B, infecções causadas por Haemophilus Influenzae tipo b e Poliomielite Inativada.  </vt:lpstr>
      <vt:lpstr>  INDICADOR 5   Proporção de crianças de 1 (um) ano de idade vacinadas na APS contra Difteria, Tétano, Coqueluche, Hepatite B, infecções causadas por Haemophilus Influenzae tipo b e Poliomielite Inativada.  </vt:lpstr>
      <vt:lpstr>  INDICADOR 6  Proporção de pessoas com hipertensão, com consulta e pressão arterial aferida no semestre.  </vt:lpstr>
      <vt:lpstr>  INDICADOR 7   Proporção de pessoas com diabetes, com consulta e hemoglobina glicada solicitada no semestre. 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Josué Custódio Fernandes</dc:creator>
  <cp:lastModifiedBy>Fernanda</cp:lastModifiedBy>
  <cp:revision>29</cp:revision>
  <dcterms:created xsi:type="dcterms:W3CDTF">2022-02-22T12:57:36Z</dcterms:created>
  <dcterms:modified xsi:type="dcterms:W3CDTF">2022-03-29T06:28:32Z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2022-02-22T00:00:00Z</vt:filetime>
  </property>
</Properties>
</file>