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2" r:id="rId7"/>
    <p:sldId id="263" r:id="rId8"/>
    <p:sldId id="267" r:id="rId9"/>
    <p:sldId id="266" r:id="rId10"/>
    <p:sldId id="261" r:id="rId11"/>
    <p:sldId id="264" r:id="rId12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DA5845-F921-409A-9387-19DD9400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D1C3-316A-49FA-8FA9-A4BA5DACA0FF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5F5264-BC22-4C74-80D8-8E38E83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D88EB0-3140-4839-85B0-8B620445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8457-C299-43B8-8579-8E90BA4596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16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F0EEF2-D7C8-47F0-972B-2BFD34BC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84FD-E64C-4926-BE8F-66EC4E5A2549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4B97B1-D01B-4346-BC62-AD40767C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9F1314-D43A-4AC9-9C21-ADA7C48A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CD3E-4A2E-4E8B-805A-F109306C5D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74751F-2C40-4DDC-84DD-30917C69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639A-4716-483E-A8E8-2CCEF7750EAF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FF27F6-130B-414A-BC63-04DA2682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D6F15A-3191-43B2-A07A-4BD9F8CC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7AE2-05E3-458C-92F8-CE22BD8743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92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216231-F90E-421F-A9F8-4F71C227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ACD6-2689-4157-9D16-70C9CACAB695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292DA6-A44B-43AB-8835-9C49A1ED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5391B3-F5E4-4CAB-BB21-5C132F52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B-D1B3-4CEA-9A80-800F77C744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95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9D0369-0454-4275-8409-A05B2BD0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822E-0140-4A02-945B-D583EE25A403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5D63CB-7675-4924-A522-023C00A2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BD0552-736F-44CB-A7F8-D1F4DBEB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0307-A1C8-4281-874A-5FAD857F7E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9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004322D-73AF-4AB5-9147-4311682D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1782-C159-4439-AFC1-DF568CF99402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D7E519D-9C1D-4537-80B8-29989822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8BAD70D-4F81-48B2-8F9F-E98BB1F6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63CB-F0EF-4E58-BE2D-0E56A93DE6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0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47F1BDD-9899-4778-BBC3-FF4B0113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4035-B849-43FB-B562-621FCF166812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CA076E9-DC75-4DC0-9770-616164C1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8226872-4BA6-47B9-B061-5FE4FB8B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C4F4-4866-43BC-8BCA-F8308A9854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11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5863999D-2E6D-4EA4-8A4A-DF06B575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C9020-9578-4333-B2DF-8524C4EA17C4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C7E4D8A-A167-4ED2-B564-16058776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DDD97A2-D13B-4B3E-9F57-8A3297E9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0695-1F3A-4625-A04F-A0F6DA3D9B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17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99074EB-AFEC-486B-94FA-86C8DA4B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D713-F6BE-4D5A-9F5F-4F1AFF142205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B463FB6-1784-4276-A793-E86910D1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B1601D8-8CFB-4CC7-93D8-29173CF0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F6B2-219E-4818-8A10-436F2BD8F2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00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0F52712-E443-47E3-8DA2-D3A764C5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6F8AA-9EF2-4605-ADBE-0C651438644F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0918E65-15FA-443B-BCBA-DA415D57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E71E0D9-54F0-415C-A2EF-D4CBA6BC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1768-5209-4DF7-9981-36DB262102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96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0C44B18-8CDA-419C-8174-C0CA2EE6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585C-520B-44C7-882C-90CDB9D81A65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60DEEAC-D841-42DC-8964-BFFE0218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34302A1-5844-428D-A6F2-A854F44E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5867-A3CC-4836-A0CC-C4D7D2BEDA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38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08B36E3-E6A2-459E-A429-5F45DA7C3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AF90A84-9D2E-4DE1-AEEC-FA5FE7812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201742-E6C6-4277-9CB1-5820E0FF1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C71370-AE0F-4616-8717-06C6E5859357}" type="datetimeFigureOut">
              <a:rPr lang="pt-BR"/>
              <a:pPr>
                <a:defRPr/>
              </a:pPr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5D8908-22ED-4264-8131-A139A53B7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11ACE4-0D46-4D6A-A06A-F8C5D61C3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A0309A-12BE-4A91-897C-AD56FB7B92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dorcas.lc@gmail.com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mailto:andressaibiapina@hotmail.com" TargetMode="External"/><Relationship Id="rId5" Type="http://schemas.openxmlformats.org/officeDocument/2006/relationships/hyperlink" Target="mailto:iarakatrynne@hotmail.com" TargetMode="External"/><Relationship Id="rId4" Type="http://schemas.openxmlformats.org/officeDocument/2006/relationships/hyperlink" Target="https://ciaten.ufpi.br/course/view.php?id=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hyperlink" Target="mailto:dorcas.lc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>
            <a:extLst>
              <a:ext uri="{FF2B5EF4-FFF2-40B4-BE49-F238E27FC236}">
                <a16:creationId xmlns:a16="http://schemas.microsoft.com/office/drawing/2014/main" id="{1E4B345B-A043-468A-AAED-AA00FD2FAE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33688" y="1051316"/>
            <a:ext cx="9144000" cy="2611700"/>
          </a:xfrm>
        </p:spPr>
        <p:txBody>
          <a:bodyPr/>
          <a:lstStyle/>
          <a:p>
            <a:r>
              <a:rPr lang="pt-BR" sz="4000" b="1" dirty="0"/>
              <a:t>Apresentação do curso: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400" b="1" dirty="0"/>
              <a:t>Indicadores Epidemiológicos da APS, com ênfase nos sistemas de informação</a:t>
            </a:r>
            <a:endParaRPr lang="pt-BR" altLang="pt-BR" sz="4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4A6A92F-C553-3A4E-B706-60F9ED1A9CFD}"/>
              </a:ext>
            </a:extLst>
          </p:cNvPr>
          <p:cNvSpPr/>
          <p:nvPr/>
        </p:nvSpPr>
        <p:spPr>
          <a:xfrm>
            <a:off x="5019674" y="4500834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2000" b="1" dirty="0"/>
              <a:t>DORCAS LAMOUNIER COSTA</a:t>
            </a:r>
            <a:endParaRPr lang="pt-BR" altLang="pt-BR" sz="2000" dirty="0"/>
          </a:p>
          <a:p>
            <a:r>
              <a:rPr lang="pt-BR" altLang="pt-BR" dirty="0"/>
              <a:t>Médica, Especialista em Pediatria, Profa. Titular da Universidade Federal do Piauí, Mestre em Ciências pela Harvard School of Public Health </a:t>
            </a:r>
            <a:r>
              <a:rPr lang="pt-BR" altLang="pt-BR"/>
              <a:t>, Doutora </a:t>
            </a:r>
            <a:r>
              <a:rPr lang="pt-BR" altLang="pt-BR" dirty="0"/>
              <a:t>em Medicina Tropical para Universidade Federal de Minas Gerais. </a:t>
            </a:r>
          </a:p>
        </p:txBody>
      </p:sp>
      <p:pic>
        <p:nvPicPr>
          <p:cNvPr id="3" name="Audio Recording 11 de fev de 2021 23:43:57" descr="Audio Recording 11 de fev de 2021 23:43:57">
            <a:hlinkClick r:id="" action="ppaction://media"/>
            <a:extLst>
              <a:ext uri="{FF2B5EF4-FFF2-40B4-BE49-F238E27FC236}">
                <a16:creationId xmlns:a16="http://schemas.microsoft.com/office/drawing/2014/main" id="{591B7562-25A8-B74A-87D8-ACD64A4F6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4F92B72E-44BE-4151-A41C-066C35453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04304" y="1825625"/>
            <a:ext cx="8749496" cy="4351338"/>
          </a:xfrm>
        </p:spPr>
        <p:txBody>
          <a:bodyPr/>
          <a:lstStyle/>
          <a:p>
            <a:r>
              <a:rPr lang="pt-BR" altLang="pt-BR" dirty="0"/>
              <a:t>Período de inscrição: 10 de fevereiro a 02 de março</a:t>
            </a:r>
          </a:p>
          <a:p>
            <a:r>
              <a:rPr lang="pt-BR" altLang="pt-BR" dirty="0"/>
              <a:t>Inscrições no site da UFPI</a:t>
            </a:r>
          </a:p>
          <a:p>
            <a:pPr lvl="1"/>
            <a:r>
              <a:rPr lang="pt-BR" altLang="pt-BR" dirty="0">
                <a:hlinkClick r:id="rId4"/>
              </a:rPr>
              <a:t>https://ciaten.ufpi.br/course/view.php?id=4</a:t>
            </a:r>
            <a:endParaRPr lang="pt-BR" altLang="pt-BR" dirty="0"/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r>
              <a:rPr lang="pt-BR" altLang="pt-BR" dirty="0"/>
              <a:t>Informações:</a:t>
            </a:r>
          </a:p>
          <a:p>
            <a:pPr lvl="1"/>
            <a:r>
              <a:rPr lang="pt-BR" dirty="0"/>
              <a:t>Iara </a:t>
            </a:r>
            <a:r>
              <a:rPr lang="pt-BR" dirty="0" err="1"/>
              <a:t>Katrine</a:t>
            </a:r>
            <a:r>
              <a:rPr lang="pt-BR" dirty="0"/>
              <a:t> Oliveira </a:t>
            </a:r>
            <a:r>
              <a:rPr lang="pt-BR" dirty="0">
                <a:hlinkClick r:id="rId5"/>
              </a:rPr>
              <a:t>iarakatrynne@hotmail.com</a:t>
            </a:r>
            <a:endParaRPr lang="pt-BR" dirty="0"/>
          </a:p>
          <a:p>
            <a:pPr lvl="1"/>
            <a:r>
              <a:rPr lang="pt-BR" dirty="0"/>
              <a:t>Andressa Barros Ibiapina </a:t>
            </a:r>
            <a:r>
              <a:rPr lang="pt-BR" u="sng" dirty="0">
                <a:hlinkClick r:id="rId6"/>
              </a:rPr>
              <a:t>andressaibiapina@hotmail.com</a:t>
            </a:r>
            <a:endParaRPr lang="pt-BR" u="sng" dirty="0"/>
          </a:p>
          <a:p>
            <a:pPr lvl="1"/>
            <a:r>
              <a:rPr lang="pt-BR" dirty="0"/>
              <a:t>Dorcas </a:t>
            </a:r>
            <a:r>
              <a:rPr lang="pt-BR" dirty="0" err="1"/>
              <a:t>Lamounier</a:t>
            </a:r>
            <a:r>
              <a:rPr lang="pt-BR" dirty="0"/>
              <a:t> </a:t>
            </a:r>
            <a:r>
              <a:rPr lang="pt-BR" dirty="0">
                <a:hlinkClick r:id="rId7"/>
              </a:rPr>
              <a:t>dorcas.lc@gmail.com</a:t>
            </a:r>
            <a:endParaRPr lang="pt-BR" dirty="0"/>
          </a:p>
          <a:p>
            <a:endParaRPr lang="pt-BR" dirty="0"/>
          </a:p>
          <a:p>
            <a:endParaRPr lang="pt-BR" alt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03F2B29-9B0A-FC47-90E1-E8B783CCD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234" y="365125"/>
            <a:ext cx="8992565" cy="1325563"/>
          </a:xfrm>
        </p:spPr>
        <p:txBody>
          <a:bodyPr/>
          <a:lstStyle/>
          <a:p>
            <a:r>
              <a:rPr lang="pt-BR" sz="3600" b="1" dirty="0"/>
              <a:t>Indicadores Epidemiológicos da APS, com ênfase nos sistemas de informação </a:t>
            </a:r>
            <a:endParaRPr lang="pt-BR" altLang="pt-BR" sz="3600" dirty="0"/>
          </a:p>
        </p:txBody>
      </p:sp>
      <p:pic>
        <p:nvPicPr>
          <p:cNvPr id="2" name="Audio Recording 11 de fev de 2021 23:52:54" descr="Audio Recording 11 de fev de 2021 23:52:54">
            <a:hlinkClick r:id="" action="ppaction://media"/>
            <a:extLst>
              <a:ext uri="{FF2B5EF4-FFF2-40B4-BE49-F238E27FC236}">
                <a16:creationId xmlns:a16="http://schemas.microsoft.com/office/drawing/2014/main" id="{8D406A9E-9A06-954B-98EA-A8FD5E128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4F92B72E-44BE-4151-A41C-066C35453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241" y="3975100"/>
            <a:ext cx="3762375" cy="266036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Dorcas </a:t>
            </a:r>
            <a:r>
              <a:rPr lang="pt-BR" dirty="0" err="1"/>
              <a:t>Lamounier</a:t>
            </a:r>
            <a:r>
              <a:rPr lang="pt-BR" dirty="0"/>
              <a:t> </a:t>
            </a:r>
            <a:r>
              <a:rPr lang="pt-BR" dirty="0">
                <a:hlinkClick r:id="rId4"/>
              </a:rPr>
              <a:t>dorcas.lc@gmail.com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WA (86) 99403 9765</a:t>
            </a:r>
          </a:p>
          <a:p>
            <a:pPr marL="0" indent="0">
              <a:buNone/>
            </a:pPr>
            <a:endParaRPr lang="pt-BR" altLang="pt-BR" sz="4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8AB38CD-6591-BB49-8E1F-9F6DD7B7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0212" y="279400"/>
            <a:ext cx="7867650" cy="1325563"/>
          </a:xfrm>
        </p:spPr>
        <p:txBody>
          <a:bodyPr/>
          <a:lstStyle/>
          <a:p>
            <a:r>
              <a:rPr lang="pt-BR" sz="3600" b="1" dirty="0"/>
              <a:t>Indicadores Epidemiológicos da APS, com ênfase nos sistemas de informação </a:t>
            </a:r>
            <a:endParaRPr lang="pt-BR" altLang="pt-BR" sz="3600" dirty="0"/>
          </a:p>
        </p:txBody>
      </p:sp>
      <p:pic>
        <p:nvPicPr>
          <p:cNvPr id="2050" name="Picture 2" descr="Resultado de imagem para bons estudos">
            <a:extLst>
              <a:ext uri="{FF2B5EF4-FFF2-40B4-BE49-F238E27FC236}">
                <a16:creationId xmlns:a16="http://schemas.microsoft.com/office/drawing/2014/main" id="{D29B1E33-198A-3745-8B33-582A49C3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03" y="2654300"/>
            <a:ext cx="6172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1 de fev de 2021 23:54:19" descr="Audio Recording 11 de fev de 2021 23:54:19">
            <a:hlinkClick r:id="" action="ppaction://media"/>
            <a:extLst>
              <a:ext uri="{FF2B5EF4-FFF2-40B4-BE49-F238E27FC236}">
                <a16:creationId xmlns:a16="http://schemas.microsoft.com/office/drawing/2014/main" id="{4A64C605-33B1-E84C-89D8-53541782A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DF7CB0-DA70-4A4E-9472-32A33059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4" y="2382838"/>
            <a:ext cx="7839075" cy="4351338"/>
          </a:xfrm>
        </p:spPr>
        <p:txBody>
          <a:bodyPr/>
          <a:lstStyle/>
          <a:p>
            <a:r>
              <a:rPr lang="pt-BR" dirty="0"/>
              <a:t>Centro de Inteligência em Agravos Tropicais Emergentes e Negligenciados – </a:t>
            </a:r>
            <a:r>
              <a:rPr lang="pt-BR" dirty="0" err="1"/>
              <a:t>Ciaten</a:t>
            </a:r>
            <a:endParaRPr lang="pt-BR" dirty="0"/>
          </a:p>
          <a:p>
            <a:r>
              <a:rPr lang="pt-BR" dirty="0"/>
              <a:t>Universidade Federal do Piauí – UFPI</a:t>
            </a:r>
          </a:p>
          <a:p>
            <a:r>
              <a:rPr lang="pt-BR" dirty="0"/>
              <a:t>Conselho de Secretarias Municipais de Saúde do Piauí-  </a:t>
            </a:r>
            <a:r>
              <a:rPr lang="pt-BR" dirty="0" err="1"/>
              <a:t>Cosems</a:t>
            </a:r>
            <a:r>
              <a:rPr lang="pt-BR" dirty="0"/>
              <a:t>-PI</a:t>
            </a:r>
          </a:p>
          <a:p>
            <a:r>
              <a:rPr lang="pt-BR" dirty="0"/>
              <a:t>Secretaria de Estado da Saúde do  Piauí – </a:t>
            </a:r>
            <a:r>
              <a:rPr lang="pt-BR" dirty="0" err="1"/>
              <a:t>Sesapi</a:t>
            </a:r>
            <a:endParaRPr lang="pt-BR" dirty="0"/>
          </a:p>
          <a:p>
            <a:r>
              <a:rPr lang="pt-BR" dirty="0"/>
              <a:t>Universidade aberta do SUS- </a:t>
            </a:r>
            <a:r>
              <a:rPr lang="pt-BR" dirty="0" err="1"/>
              <a:t>Unasus</a:t>
            </a:r>
            <a:endParaRPr lang="pt-BR" dirty="0"/>
          </a:p>
          <a:p>
            <a:r>
              <a:rPr lang="pt-BR" dirty="0"/>
              <a:t>Ministério da Saúde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39FE23E-E9CD-5A4C-B9D8-BE498C7C2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Indicadores Epidemiológicos da APS, com ênfase nos sistemas de informação </a:t>
            </a:r>
            <a:endParaRPr lang="pt-BR" altLang="pt-BR" sz="3600" dirty="0"/>
          </a:p>
        </p:txBody>
      </p:sp>
      <p:pic>
        <p:nvPicPr>
          <p:cNvPr id="2" name="Audio Recording 11 de fev de 2021 23:44:37" descr="Audio Recording 11 de fev de 2021 23:44:37">
            <a:hlinkClick r:id="" action="ppaction://media"/>
            <a:extLst>
              <a:ext uri="{FF2B5EF4-FFF2-40B4-BE49-F238E27FC236}">
                <a16:creationId xmlns:a16="http://schemas.microsoft.com/office/drawing/2014/main" id="{4FA8BDA6-9DC6-BF49-9BC2-223043A7E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940A1651-FD33-4F10-A8A6-004B9F8FB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234" y="365125"/>
            <a:ext cx="8992565" cy="1325563"/>
          </a:xfrm>
        </p:spPr>
        <p:txBody>
          <a:bodyPr/>
          <a:lstStyle/>
          <a:p>
            <a:r>
              <a:rPr lang="pt-BR" sz="3600" b="1" dirty="0"/>
              <a:t>Indicadores Epidemiológicos da APS, com ênfase nos sistemas de informação </a:t>
            </a:r>
            <a:endParaRPr lang="pt-BR" altLang="pt-BR" sz="3600" dirty="0"/>
          </a:p>
        </p:txBody>
      </p:sp>
      <p:sp>
        <p:nvSpPr>
          <p:cNvPr id="3075" name="Espaço Reservado para Conteúdo 2">
            <a:extLst>
              <a:ext uri="{FF2B5EF4-FFF2-40B4-BE49-F238E27FC236}">
                <a16:creationId xmlns:a16="http://schemas.microsoft.com/office/drawing/2014/main" id="{7C32C0A5-7C20-495F-A431-1E3BA944BC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16123" y="1964522"/>
            <a:ext cx="824792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O curso</a:t>
            </a:r>
            <a:r>
              <a:rPr lang="pt-BR" b="1" dirty="0"/>
              <a:t> </a:t>
            </a:r>
            <a:r>
              <a:rPr lang="pt-BR" dirty="0"/>
              <a:t>objetiva capacitar gestores e equipes da Estratégia de Atenção Básica (</a:t>
            </a:r>
            <a:r>
              <a:rPr lang="pt-BR" dirty="0" err="1"/>
              <a:t>eAB</a:t>
            </a:r>
            <a:r>
              <a:rPr lang="pt-BR" dirty="0"/>
              <a:t>) ou da estratégia de Saúde da Família (</a:t>
            </a:r>
            <a:r>
              <a:rPr lang="pt-BR" dirty="0" err="1"/>
              <a:t>eSF</a:t>
            </a:r>
            <a:r>
              <a:rPr lang="pt-BR" dirty="0"/>
              <a:t>) na construção e apresentação dos indicadores de pagamento por desempenho do Programa Previne Brasil (2020 e 2021).</a:t>
            </a:r>
          </a:p>
          <a:p>
            <a:endParaRPr lang="pt-BR" altLang="pt-BR" dirty="0"/>
          </a:p>
        </p:txBody>
      </p:sp>
      <p:pic>
        <p:nvPicPr>
          <p:cNvPr id="2" name="Audio Recording 11 de fev de 2021 23:45:34" descr="Audio Recording 11 de fev de 2021 23:45:34">
            <a:hlinkClick r:id="" action="ppaction://media"/>
            <a:extLst>
              <a:ext uri="{FF2B5EF4-FFF2-40B4-BE49-F238E27FC236}">
                <a16:creationId xmlns:a16="http://schemas.microsoft.com/office/drawing/2014/main" id="{4081A48E-93B9-D54B-9DCB-3C18FF2C9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B6202F3B-2278-4AD3-BBBD-ECDDB7C99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Contexto geral para o lançamento do curso</a:t>
            </a:r>
            <a:br>
              <a:rPr lang="pt-BR" dirty="0"/>
            </a:br>
            <a:endParaRPr lang="pt-BR" altLang="pt-BR" dirty="0"/>
          </a:p>
        </p:txBody>
      </p:sp>
      <p:sp>
        <p:nvSpPr>
          <p:cNvPr id="4099" name="Espaço Reservado para Conteúdo 2">
            <a:extLst>
              <a:ext uri="{FF2B5EF4-FFF2-40B4-BE49-F238E27FC236}">
                <a16:creationId xmlns:a16="http://schemas.microsoft.com/office/drawing/2014/main" id="{D2C3D457-AE8D-4A31-BF69-915AFD06DC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12647" y="1253331"/>
            <a:ext cx="9038863" cy="4351338"/>
          </a:xfrm>
        </p:spPr>
        <p:txBody>
          <a:bodyPr/>
          <a:lstStyle/>
          <a:p>
            <a:endParaRPr lang="pt-BR" dirty="0"/>
          </a:p>
          <a:p>
            <a:pPr>
              <a:lnSpc>
                <a:spcPct val="100000"/>
              </a:lnSpc>
            </a:pPr>
            <a:r>
              <a:rPr lang="pt-BR" sz="3200" dirty="0"/>
              <a:t>Programa Previne Brasil  -  Portaria nº 2.979/2019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novo modelo de financiamento federal para o custeio da Atenção Primária à Saúde (APS). 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pagamento por desempenho, vinculado à avaliação de alguns indicadores.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21 indicadores da saúde da população</a:t>
            </a:r>
          </a:p>
          <a:p>
            <a:pPr lvl="2">
              <a:lnSpc>
                <a:spcPct val="100000"/>
              </a:lnSpc>
            </a:pPr>
            <a:r>
              <a:rPr lang="pt-BR" sz="2400" dirty="0"/>
              <a:t> 7 indicadores em 2020</a:t>
            </a:r>
          </a:p>
          <a:p>
            <a:pPr lvl="2">
              <a:lnSpc>
                <a:spcPct val="100000"/>
              </a:lnSpc>
            </a:pPr>
            <a:r>
              <a:rPr lang="pt-BR" sz="2400" dirty="0"/>
              <a:t>mais 7 em 2021 </a:t>
            </a:r>
          </a:p>
          <a:p>
            <a:pPr lvl="2">
              <a:lnSpc>
                <a:spcPct val="100000"/>
              </a:lnSpc>
            </a:pPr>
            <a:r>
              <a:rPr lang="pt-BR" sz="2400" dirty="0"/>
              <a:t>mais 7 em 2022 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altLang="pt-BR" dirty="0"/>
          </a:p>
        </p:txBody>
      </p:sp>
      <p:pic>
        <p:nvPicPr>
          <p:cNvPr id="2" name="Audio Recording 11 de fev de 2021 23:46:26" descr="Audio Recording 11 de fev de 2021 23:46:26">
            <a:hlinkClick r:id="" action="ppaction://media"/>
            <a:extLst>
              <a:ext uri="{FF2B5EF4-FFF2-40B4-BE49-F238E27FC236}">
                <a16:creationId xmlns:a16="http://schemas.microsoft.com/office/drawing/2014/main" id="{301E6518-4137-0946-807B-DDF67839F3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Conteúdo 2">
            <a:extLst>
              <a:ext uri="{FF2B5EF4-FFF2-40B4-BE49-F238E27FC236}">
                <a16:creationId xmlns:a16="http://schemas.microsoft.com/office/drawing/2014/main" id="{15952904-3607-4673-80CA-1AEEFF818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98784" y="2141537"/>
            <a:ext cx="8761071" cy="4351338"/>
          </a:xfrm>
        </p:spPr>
        <p:txBody>
          <a:bodyPr/>
          <a:lstStyle/>
          <a:p>
            <a:r>
              <a:rPr lang="pt-BR" dirty="0"/>
              <a:t>As perguntas norteadoras serão:</a:t>
            </a:r>
          </a:p>
          <a:p>
            <a:pPr lvl="0"/>
            <a:r>
              <a:rPr lang="pt-BR" dirty="0"/>
              <a:t>Por que esses indicadores?</a:t>
            </a:r>
          </a:p>
          <a:p>
            <a:pPr lvl="0"/>
            <a:r>
              <a:rPr lang="pt-BR" dirty="0"/>
              <a:t>Como interpretar cada indicador?  O que eles mostram?</a:t>
            </a:r>
          </a:p>
          <a:p>
            <a:pPr lvl="0"/>
            <a:r>
              <a:rPr lang="pt-BR" dirty="0"/>
              <a:t>Qual a fórmula de cálculo de cada indicador? Como calcular o Indicador Sintético Final (ISF)?</a:t>
            </a:r>
          </a:p>
          <a:p>
            <a:endParaRPr lang="pt-BR" alt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96D701C-8EAC-034B-B8B6-06FA688A1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234" y="365125"/>
            <a:ext cx="8992565" cy="1325563"/>
          </a:xfrm>
        </p:spPr>
        <p:txBody>
          <a:bodyPr/>
          <a:lstStyle/>
          <a:p>
            <a:r>
              <a:rPr lang="pt-BR" sz="3600" b="1" dirty="0"/>
              <a:t>Indicadores Epidemiológicos da APS, com ênfase nos sistemas de informação </a:t>
            </a:r>
            <a:endParaRPr lang="pt-BR" altLang="pt-BR" sz="3600" dirty="0"/>
          </a:p>
        </p:txBody>
      </p:sp>
      <p:pic>
        <p:nvPicPr>
          <p:cNvPr id="2" name="Audio Recording 11 de fev de 2021 23:47:16" descr="Audio Recording 11 de fev de 2021 23:47:16">
            <a:hlinkClick r:id="" action="ppaction://media"/>
            <a:extLst>
              <a:ext uri="{FF2B5EF4-FFF2-40B4-BE49-F238E27FC236}">
                <a16:creationId xmlns:a16="http://schemas.microsoft.com/office/drawing/2014/main" id="{09B2FF99-20A5-E144-A774-57F4EA8EA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4F92B72E-44BE-4151-A41C-066C35453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40910" y="2141537"/>
            <a:ext cx="8681013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Unidades Didáticas</a:t>
            </a:r>
            <a:r>
              <a:rPr lang="pt-BR" dirty="0"/>
              <a:t>: </a:t>
            </a:r>
          </a:p>
          <a:p>
            <a:r>
              <a:rPr lang="pt-BR" b="1" dirty="0"/>
              <a:t>Módulo </a:t>
            </a:r>
            <a:r>
              <a:rPr lang="pt-BR" b="1" dirty="0" err="1"/>
              <a:t>I</a:t>
            </a:r>
            <a:r>
              <a:rPr lang="pt-BR" b="1" dirty="0"/>
              <a:t> –  </a:t>
            </a:r>
            <a:r>
              <a:rPr lang="pt-BR" dirty="0"/>
              <a:t>Noções básicas de epidemiologia para o emprego dos indicadores na APS </a:t>
            </a:r>
          </a:p>
          <a:p>
            <a:r>
              <a:rPr lang="pt-BR" b="1" dirty="0"/>
              <a:t>Módulo II</a:t>
            </a:r>
            <a:r>
              <a:rPr lang="pt-BR" dirty="0"/>
              <a:t> – Indicadores da APS com ênfase no Previne Brasil </a:t>
            </a:r>
          </a:p>
          <a:p>
            <a:r>
              <a:rPr lang="pt-BR" b="1" dirty="0"/>
              <a:t>Modulo III </a:t>
            </a:r>
            <a:r>
              <a:rPr lang="pt-BR" dirty="0"/>
              <a:t>–</a:t>
            </a:r>
            <a:r>
              <a:rPr lang="pt-BR" b="1" dirty="0"/>
              <a:t> </a:t>
            </a:r>
            <a:r>
              <a:rPr lang="pt-BR" dirty="0"/>
              <a:t>Sistemas de Informação  de Saúde na APS </a:t>
            </a:r>
          </a:p>
          <a:p>
            <a:r>
              <a:rPr lang="pt-BR" b="1" dirty="0"/>
              <a:t>Modulo IV </a:t>
            </a:r>
            <a:r>
              <a:rPr lang="pt-BR" dirty="0"/>
              <a:t>–</a:t>
            </a:r>
            <a:r>
              <a:rPr lang="pt-BR" b="1" dirty="0"/>
              <a:t>  </a:t>
            </a:r>
            <a:r>
              <a:rPr lang="pt-BR" dirty="0"/>
              <a:t>Qualificação dos dados para APS </a:t>
            </a:r>
          </a:p>
          <a:p>
            <a:endParaRPr lang="pt-BR" alt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7DB762D-4B2B-A541-94A9-A1BD52839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234" y="365125"/>
            <a:ext cx="8992565" cy="1325563"/>
          </a:xfrm>
        </p:spPr>
        <p:txBody>
          <a:bodyPr/>
          <a:lstStyle/>
          <a:p>
            <a:r>
              <a:rPr lang="pt-BR" sz="3600" b="1" dirty="0"/>
              <a:t>Indicadores Epidemiológicos da APS, com ênfase nos sistemas de informação </a:t>
            </a:r>
            <a:endParaRPr lang="pt-BR" altLang="pt-BR" sz="3600" dirty="0"/>
          </a:p>
        </p:txBody>
      </p:sp>
      <p:pic>
        <p:nvPicPr>
          <p:cNvPr id="2" name="Audio Recording 11 de fev de 2021 23:48:24" descr="Audio Recording 11 de fev de 2021 23:48:24">
            <a:hlinkClick r:id="" action="ppaction://media"/>
            <a:extLst>
              <a:ext uri="{FF2B5EF4-FFF2-40B4-BE49-F238E27FC236}">
                <a16:creationId xmlns:a16="http://schemas.microsoft.com/office/drawing/2014/main" id="{860DEACE-D1A7-A74C-9E39-906B04914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C906E98C-8BD6-3241-95AB-D89B5EBB8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202592"/>
              </p:ext>
            </p:extLst>
          </p:nvPr>
        </p:nvGraphicFramePr>
        <p:xfrm>
          <a:off x="1752600" y="1644389"/>
          <a:ext cx="8118010" cy="4424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535">
                  <a:extLst>
                    <a:ext uri="{9D8B030D-6E8A-4147-A177-3AD203B41FA5}">
                      <a16:colId xmlns:a16="http://schemas.microsoft.com/office/drawing/2014/main" val="3244224958"/>
                    </a:ext>
                  </a:extLst>
                </a:gridCol>
                <a:gridCol w="1559433">
                  <a:extLst>
                    <a:ext uri="{9D8B030D-6E8A-4147-A177-3AD203B41FA5}">
                      <a16:colId xmlns:a16="http://schemas.microsoft.com/office/drawing/2014/main" val="4161421347"/>
                    </a:ext>
                  </a:extLst>
                </a:gridCol>
                <a:gridCol w="1506396">
                  <a:extLst>
                    <a:ext uri="{9D8B030D-6E8A-4147-A177-3AD203B41FA5}">
                      <a16:colId xmlns:a16="http://schemas.microsoft.com/office/drawing/2014/main" val="3890877475"/>
                    </a:ext>
                  </a:extLst>
                </a:gridCol>
                <a:gridCol w="1435261">
                  <a:extLst>
                    <a:ext uri="{9D8B030D-6E8A-4147-A177-3AD203B41FA5}">
                      <a16:colId xmlns:a16="http://schemas.microsoft.com/office/drawing/2014/main" val="3433450120"/>
                    </a:ext>
                  </a:extLst>
                </a:gridCol>
                <a:gridCol w="1412112">
                  <a:extLst>
                    <a:ext uri="{9D8B030D-6E8A-4147-A177-3AD203B41FA5}">
                      <a16:colId xmlns:a16="http://schemas.microsoft.com/office/drawing/2014/main" val="1731261498"/>
                    </a:ext>
                  </a:extLst>
                </a:gridCol>
                <a:gridCol w="1353273">
                  <a:extLst>
                    <a:ext uri="{9D8B030D-6E8A-4147-A177-3AD203B41FA5}">
                      <a16:colId xmlns:a16="http://schemas.microsoft.com/office/drawing/2014/main" val="3510299346"/>
                    </a:ext>
                  </a:extLst>
                </a:gridCol>
              </a:tblGrid>
              <a:tr h="347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Seg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Ter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Quar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Qui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Sex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302625"/>
                  </a:ext>
                </a:extLst>
              </a:tr>
              <a:tr h="737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Módulo 1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01 a 05/03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996047"/>
                  </a:ext>
                </a:extLst>
              </a:tr>
              <a:tr h="737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Módulo 2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9 a 12/03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49180"/>
                  </a:ext>
                </a:extLst>
              </a:tr>
              <a:tr h="737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Módulo 3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15 a 19/03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122815"/>
                  </a:ext>
                </a:extLst>
              </a:tr>
              <a:tr h="737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Módulo 4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22 a 26/03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Atividade assíncrona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827703"/>
                  </a:ext>
                </a:extLst>
              </a:tr>
              <a:tr h="11269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Conclusão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29 a 31/03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 do curso e dos alunos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Emissão de certificados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Encerramento do curso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6854348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BF4D1B7A-7823-C44C-A597-DE2C6DE87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472" y="80172"/>
            <a:ext cx="89925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t-BR" sz="3600" b="1" dirty="0"/>
              <a:t>Indicadores Epidemiológicos da APS, com ênfase nos sistemas de informação </a:t>
            </a:r>
          </a:p>
          <a:p>
            <a:pPr eaLnBrk="1" hangingPunct="1"/>
            <a:r>
              <a:rPr lang="pt-BR" altLang="pt-BR" sz="3600" dirty="0"/>
              <a:t>                      Cronograma</a:t>
            </a:r>
          </a:p>
        </p:txBody>
      </p:sp>
      <p:pic>
        <p:nvPicPr>
          <p:cNvPr id="3" name="Audio Recording 11 de fev de 2021 23:49:43" descr="Audio Recording 11 de fev de 2021 23:49:43">
            <a:hlinkClick r:id="" action="ppaction://media"/>
            <a:extLst>
              <a:ext uri="{FF2B5EF4-FFF2-40B4-BE49-F238E27FC236}">
                <a16:creationId xmlns:a16="http://schemas.microsoft.com/office/drawing/2014/main" id="{E13F3200-1013-FC46-B3A4-6D5316D92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C906E98C-8BD6-3241-95AB-D89B5EBB87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644389"/>
          <a:ext cx="8118010" cy="4424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535">
                  <a:extLst>
                    <a:ext uri="{9D8B030D-6E8A-4147-A177-3AD203B41FA5}">
                      <a16:colId xmlns:a16="http://schemas.microsoft.com/office/drawing/2014/main" val="3244224958"/>
                    </a:ext>
                  </a:extLst>
                </a:gridCol>
                <a:gridCol w="1559433">
                  <a:extLst>
                    <a:ext uri="{9D8B030D-6E8A-4147-A177-3AD203B41FA5}">
                      <a16:colId xmlns:a16="http://schemas.microsoft.com/office/drawing/2014/main" val="4161421347"/>
                    </a:ext>
                  </a:extLst>
                </a:gridCol>
                <a:gridCol w="1506396">
                  <a:extLst>
                    <a:ext uri="{9D8B030D-6E8A-4147-A177-3AD203B41FA5}">
                      <a16:colId xmlns:a16="http://schemas.microsoft.com/office/drawing/2014/main" val="3890877475"/>
                    </a:ext>
                  </a:extLst>
                </a:gridCol>
                <a:gridCol w="1435261">
                  <a:extLst>
                    <a:ext uri="{9D8B030D-6E8A-4147-A177-3AD203B41FA5}">
                      <a16:colId xmlns:a16="http://schemas.microsoft.com/office/drawing/2014/main" val="3433450120"/>
                    </a:ext>
                  </a:extLst>
                </a:gridCol>
                <a:gridCol w="1412112">
                  <a:extLst>
                    <a:ext uri="{9D8B030D-6E8A-4147-A177-3AD203B41FA5}">
                      <a16:colId xmlns:a16="http://schemas.microsoft.com/office/drawing/2014/main" val="1731261498"/>
                    </a:ext>
                  </a:extLst>
                </a:gridCol>
                <a:gridCol w="1353273">
                  <a:extLst>
                    <a:ext uri="{9D8B030D-6E8A-4147-A177-3AD203B41FA5}">
                      <a16:colId xmlns:a16="http://schemas.microsoft.com/office/drawing/2014/main" val="3510299346"/>
                    </a:ext>
                  </a:extLst>
                </a:gridCol>
              </a:tblGrid>
              <a:tr h="347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Seg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Ter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Quar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Qui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Sex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302625"/>
                  </a:ext>
                </a:extLst>
              </a:tr>
              <a:tr h="737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Módulo 1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01 a 05/03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996047"/>
                  </a:ext>
                </a:extLst>
              </a:tr>
              <a:tr h="737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Módulo 2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9 a 12/03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49180"/>
                  </a:ext>
                </a:extLst>
              </a:tr>
              <a:tr h="737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Módulo 3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15 a 19/03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122815"/>
                  </a:ext>
                </a:extLst>
              </a:tr>
              <a:tr h="737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Módulo 4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22 a 26/03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assíncrona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Atividade assíncrona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Atividade síncrona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827703"/>
                  </a:ext>
                </a:extLst>
              </a:tr>
              <a:tr h="11269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Conclusão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29 a 31/03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Avaliação do curso e dos alunos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Emissão de certificados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Encerramento do curso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6854348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BF4D1B7A-7823-C44C-A597-DE2C6DE87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472" y="80172"/>
            <a:ext cx="89925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t-BR" sz="3600" b="1" dirty="0"/>
              <a:t>Indicadores Epidemiológicos da APS, com ênfase nos sistemas de informação </a:t>
            </a:r>
          </a:p>
          <a:p>
            <a:pPr eaLnBrk="1" hangingPunct="1"/>
            <a:r>
              <a:rPr lang="pt-BR" altLang="pt-BR" sz="3600" dirty="0"/>
              <a:t>                      Cronograma</a:t>
            </a:r>
          </a:p>
        </p:txBody>
      </p:sp>
      <p:sp>
        <p:nvSpPr>
          <p:cNvPr id="6" name="Canto Dobrado 5">
            <a:extLst>
              <a:ext uri="{FF2B5EF4-FFF2-40B4-BE49-F238E27FC236}">
                <a16:creationId xmlns:a16="http://schemas.microsoft.com/office/drawing/2014/main" id="{0C88A9C4-9DC3-8447-B018-938423FA7344}"/>
              </a:ext>
            </a:extLst>
          </p:cNvPr>
          <p:cNvSpPr/>
          <p:nvPr/>
        </p:nvSpPr>
        <p:spPr>
          <a:xfrm>
            <a:off x="2857500" y="2214563"/>
            <a:ext cx="7600950" cy="21145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Atenção,</a:t>
            </a:r>
          </a:p>
          <a:p>
            <a:pPr algn="ctr"/>
            <a:r>
              <a:rPr lang="pt-BR" dirty="0"/>
              <a:t>Vocês precisam estar inscritos  no curso no SIGAA e no </a:t>
            </a:r>
            <a:r>
              <a:rPr lang="pt-BR" dirty="0" err="1"/>
              <a:t>Moodle</a:t>
            </a:r>
            <a:r>
              <a:rPr lang="pt-BR" dirty="0"/>
              <a:t> para poder acompanhar as atividades síncronas e assíncronas!!! </a:t>
            </a:r>
          </a:p>
        </p:txBody>
      </p:sp>
      <p:pic>
        <p:nvPicPr>
          <p:cNvPr id="7" name="Gráfico 6" descr="Brainstorm estrutura de tópicos">
            <a:extLst>
              <a:ext uri="{FF2B5EF4-FFF2-40B4-BE49-F238E27FC236}">
                <a16:creationId xmlns:a16="http://schemas.microsoft.com/office/drawing/2014/main" id="{497BF565-5FF4-8349-825C-0D8A688E0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4199" y="3271838"/>
            <a:ext cx="1104901" cy="914400"/>
          </a:xfrm>
          <a:prstGeom prst="rect">
            <a:avLst/>
          </a:prstGeom>
        </p:spPr>
      </p:pic>
      <p:pic>
        <p:nvPicPr>
          <p:cNvPr id="8" name="Audio Recording 11 de fev de 2021 23:50:23" descr="Audio Recording 11 de fev de 2021 23:50:23">
            <a:hlinkClick r:id="" action="ppaction://media"/>
            <a:extLst>
              <a:ext uri="{FF2B5EF4-FFF2-40B4-BE49-F238E27FC236}">
                <a16:creationId xmlns:a16="http://schemas.microsoft.com/office/drawing/2014/main" id="{DF489987-8996-9148-AA97-41B27664D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F4D1B7A-7823-C44C-A597-DE2C6DE87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881" y="323240"/>
            <a:ext cx="899256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t-BR" sz="3600" b="1" dirty="0"/>
              <a:t>Indicadores Epidemiológicos da APS, com ênfase nos sistemas de informação </a:t>
            </a:r>
          </a:p>
          <a:p>
            <a:pPr eaLnBrk="1" hangingPunct="1"/>
            <a:r>
              <a:rPr lang="pt-BR" altLang="pt-BR" sz="3600" dirty="0"/>
              <a:t>                      </a:t>
            </a:r>
            <a:r>
              <a:rPr lang="pt-BR" altLang="pt-BR" sz="3200" dirty="0"/>
              <a:t>Equipe de trabalho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4601D6A3-FE3C-5E48-B49E-0022A4D98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598441"/>
              </p:ext>
            </p:extLst>
          </p:nvPr>
        </p:nvGraphicFramePr>
        <p:xfrm>
          <a:off x="3333228" y="1848646"/>
          <a:ext cx="7753872" cy="385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5486">
                  <a:extLst>
                    <a:ext uri="{9D8B030D-6E8A-4147-A177-3AD203B41FA5}">
                      <a16:colId xmlns:a16="http://schemas.microsoft.com/office/drawing/2014/main" val="2068685857"/>
                    </a:ext>
                  </a:extLst>
                </a:gridCol>
                <a:gridCol w="3858386">
                  <a:extLst>
                    <a:ext uri="{9D8B030D-6E8A-4147-A177-3AD203B41FA5}">
                      <a16:colId xmlns:a16="http://schemas.microsoft.com/office/drawing/2014/main" val="2491852054"/>
                    </a:ext>
                  </a:extLst>
                </a:gridCol>
              </a:tblGrid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LIS CARDOSO MARINHO MEDEIROS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COMISSÃO DE ORGANIZAÇÃO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405752042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DORCAS LAMOUNIER COSTA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COORDENADORA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271477078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AMANDA COSTA PINHEIRO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COORDENADORA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2367364677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ANDRESSA BARROS IBIAPINA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MONITORA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27369235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MARIA DO SOCORRO DE MOURA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MINISTRANTE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2615047935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FABIO SOLON TAJRA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MINISTRANTE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996121079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FRANCISCA MIRIANE DE ARAUJO BATISTA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MINISTRANTE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2881875642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LUZITA TOMAZ DA SILVA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MINISTRANTE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1638718052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NAILA JULIANA FERREIRA ARAÚJO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MINISTRANTE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1544712208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ISABEL NUNES CARVALHO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MINISTRANTE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1003150464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SAMARA LIMA RIBEIRO DE SOUSA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MINISTRANTE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2329528829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FRANCISCO DE ASSIS AMADO COSTA BENTO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MINISTRANTE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28575" marB="28575" anchor="b"/>
                </a:tc>
                <a:extLst>
                  <a:ext uri="{0D108BD9-81ED-4DB2-BD59-A6C34878D82A}">
                    <a16:rowId xmlns:a16="http://schemas.microsoft.com/office/drawing/2014/main" val="2213562941"/>
                  </a:ext>
                </a:extLst>
              </a:tr>
            </a:tbl>
          </a:graphicData>
        </a:graphic>
      </p:graphicFrame>
      <p:pic>
        <p:nvPicPr>
          <p:cNvPr id="2" name="Audio Recording 11 de fev de 2021 23:51:41" descr="Audio Recording 11 de fev de 2021 23:51:41">
            <a:hlinkClick r:id="" action="ppaction://media"/>
            <a:extLst>
              <a:ext uri="{FF2B5EF4-FFF2-40B4-BE49-F238E27FC236}">
                <a16:creationId xmlns:a16="http://schemas.microsoft.com/office/drawing/2014/main" id="{0B9D94C2-18E4-1348-8BCC-3FC9186B9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714</Words>
  <Application>Microsoft Macintosh PowerPoint</Application>
  <PresentationFormat>Widescreen</PresentationFormat>
  <Paragraphs>160</Paragraphs>
  <Slides>11</Slides>
  <Notes>0</Notes>
  <HiddenSlides>0</HiddenSlides>
  <MMClips>11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do Office</vt:lpstr>
      <vt:lpstr>Apresentação do curso:  Indicadores Epidemiológicos da APS, com ênfase nos sistemas de informação</vt:lpstr>
      <vt:lpstr>Indicadores Epidemiológicos da APS, com ênfase nos sistemas de informação </vt:lpstr>
      <vt:lpstr>Indicadores Epidemiológicos da APS, com ênfase nos sistemas de informação </vt:lpstr>
      <vt:lpstr>Contexto geral para o lançamento do curso </vt:lpstr>
      <vt:lpstr>Indicadores Epidemiológicos da APS, com ênfase nos sistemas de informação </vt:lpstr>
      <vt:lpstr>Indicadores Epidemiológicos da APS, com ênfase nos sistemas de informação </vt:lpstr>
      <vt:lpstr>Apresentação do PowerPoint</vt:lpstr>
      <vt:lpstr>Apresentação do PowerPoint</vt:lpstr>
      <vt:lpstr>Apresentação do PowerPoint</vt:lpstr>
      <vt:lpstr>Indicadores Epidemiológicos da APS, com ênfase nos sistemas de informação </vt:lpstr>
      <vt:lpstr>Indicadores Epidemiológicos da APS, com ênfase nos sistemas de informação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Dorcas L Costa</cp:lastModifiedBy>
  <cp:revision>20</cp:revision>
  <dcterms:created xsi:type="dcterms:W3CDTF">2020-10-02T19:00:51Z</dcterms:created>
  <dcterms:modified xsi:type="dcterms:W3CDTF">2021-02-12T02:54:32Z</dcterms:modified>
</cp:coreProperties>
</file>