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28" r:id="rId2"/>
    <p:sldId id="592" r:id="rId3"/>
    <p:sldId id="554" r:id="rId4"/>
    <p:sldId id="707" r:id="rId5"/>
    <p:sldId id="602" r:id="rId6"/>
    <p:sldId id="704" r:id="rId7"/>
    <p:sldId id="705" r:id="rId8"/>
    <p:sldId id="607" r:id="rId9"/>
    <p:sldId id="627" r:id="rId10"/>
    <p:sldId id="644" r:id="rId11"/>
    <p:sldId id="645" r:id="rId12"/>
    <p:sldId id="697" r:id="rId13"/>
    <p:sldId id="695" r:id="rId14"/>
    <p:sldId id="603" r:id="rId15"/>
    <p:sldId id="567" r:id="rId16"/>
    <p:sldId id="608" r:id="rId17"/>
    <p:sldId id="686" r:id="rId18"/>
    <p:sldId id="687" r:id="rId19"/>
    <p:sldId id="691" r:id="rId20"/>
    <p:sldId id="692" r:id="rId21"/>
    <p:sldId id="605" r:id="rId22"/>
    <p:sldId id="606" r:id="rId23"/>
    <p:sldId id="619" r:id="rId24"/>
    <p:sldId id="620" r:id="rId25"/>
    <p:sldId id="681" r:id="rId26"/>
    <p:sldId id="622" r:id="rId27"/>
    <p:sldId id="624" r:id="rId28"/>
    <p:sldId id="625" r:id="rId29"/>
    <p:sldId id="682" r:id="rId30"/>
    <p:sldId id="683" r:id="rId31"/>
    <p:sldId id="684" r:id="rId32"/>
    <p:sldId id="685" r:id="rId33"/>
    <p:sldId id="693" r:id="rId34"/>
    <p:sldId id="700" r:id="rId35"/>
    <p:sldId id="701" r:id="rId36"/>
    <p:sldId id="702" r:id="rId37"/>
    <p:sldId id="677" r:id="rId38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AB3709"/>
    <a:srgbClr val="AC5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8" autoAdjust="0"/>
    <p:restoredTop sz="94628" autoAdjust="0"/>
  </p:normalViewPr>
  <p:slideViewPr>
    <p:cSldViewPr>
      <p:cViewPr>
        <p:scale>
          <a:sx n="100" d="100"/>
          <a:sy n="100" d="100"/>
        </p:scale>
        <p:origin x="-468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9F78F-E7AE-4F67-8F85-76F04C0306FE}" type="doc">
      <dgm:prSet loTypeId="urn:microsoft.com/office/officeart/2005/8/layout/matrix3" loCatId="matrix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D3507F1D-38CF-4C52-9088-4742E0593FA2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ESF: R$ 10.695,00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CA41BF-4023-4BBC-9C71-D5C083554288}" type="parTrans" cxnId="{2FCF9EDE-340F-46C9-8E13-A05CE6220BE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C80589-0A25-4B7D-9D23-D748C5FA3901}" type="sibTrans" cxnId="{2FCF9EDE-340F-46C9-8E13-A05CE6220BE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DF8779-2C4E-4151-AE58-94A82A238934}">
      <dgm:prSet/>
      <dgm:spPr/>
      <dgm:t>
        <a:bodyPr/>
        <a:lstStyle/>
        <a:p>
          <a:pPr rtl="0"/>
          <a:r>
            <a:rPr lang="pt-B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ESB: R$ 4.470</a:t>
          </a:r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B4905-DDF2-4EA5-BD35-A5D57A895007}" type="parTrans" cxnId="{63847B4B-7C9D-45A1-9EE1-5F1849D6D56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51383C-E58A-4927-A2BD-6D731332EDF1}" type="sibTrans" cxnId="{63847B4B-7C9D-45A1-9EE1-5F1849D6D56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B977A1-1218-40E9-8126-42EDCE3211E5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 FIXO: R$ 7.188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918186-1B73-4114-AB0E-A50979947459}" type="parTrans" cxnId="{BCD07326-6AFD-43B1-93C0-8EC5F7D75D5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78E574-ADD9-403F-A498-067951D148E8}" type="sibTrans" cxnId="{BCD07326-6AFD-43B1-93C0-8EC5F7D75D5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0994A3-C275-4635-96D0-38AB159877CD}">
      <dgm:prSet/>
      <dgm:spPr/>
      <dgm:t>
        <a:bodyPr/>
        <a:lstStyle/>
        <a:p>
          <a:endParaRPr lang="pt-BR"/>
        </a:p>
      </dgm:t>
    </dgm:pt>
    <dgm:pt modelId="{0025C23F-52B9-43F9-B471-EF1B64EFC303}" type="parTrans" cxnId="{2CFF9D61-9E71-4C47-A2A5-2E49E21FC0E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F44AB5-1F7F-4D58-AD7C-C3051456BE02}" type="sibTrans" cxnId="{2CFF9D61-9E71-4C47-A2A5-2E49E21FC0E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10F7B-F753-4869-9110-94F71D255C43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ACS: $ 1.014,00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5A356A-1792-462E-8E8E-AFF52A17C39A}" type="sibTrans" cxnId="{641C8E55-86DB-4219-98FD-ECD4D3CD46B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0C6B8-FC6A-4E06-8BD6-88823BA6582A}" type="parTrans" cxnId="{641C8E55-86DB-4219-98FD-ECD4D3CD46B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E10D39-D0B9-4EAB-B191-7A74C74C356E}" type="pres">
      <dgm:prSet presAssocID="{26E9F78F-E7AE-4F67-8F85-76F04C0306F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7C49E09-3CE0-4D1E-A580-21DADF00A8C8}" type="pres">
      <dgm:prSet presAssocID="{26E9F78F-E7AE-4F67-8F85-76F04C0306FE}" presName="diamond" presStyleLbl="bgShp" presStyleIdx="0" presStyleCnt="1"/>
      <dgm:spPr/>
    </dgm:pt>
    <dgm:pt modelId="{35DCBB7A-DE5B-4736-ACC4-10C35F33B617}" type="pres">
      <dgm:prSet presAssocID="{26E9F78F-E7AE-4F67-8F85-76F04C0306F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73F168-E414-401F-BDC3-CF3485754736}" type="pres">
      <dgm:prSet presAssocID="{26E9F78F-E7AE-4F67-8F85-76F04C0306F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9E2EC-228A-46E2-8F9D-C1E82A178EA3}" type="pres">
      <dgm:prSet presAssocID="{26E9F78F-E7AE-4F67-8F85-76F04C0306F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4CFE8D-BCC7-452B-B236-A11E546F1327}" type="pres">
      <dgm:prSet presAssocID="{26E9F78F-E7AE-4F67-8F85-76F04C0306F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3FEB6B0-D8FE-411E-B54E-0194EED595A8}" type="presOf" srcId="{B3210F7B-F753-4869-9110-94F71D255C43}" destId="{F173F168-E414-401F-BDC3-CF3485754736}" srcOrd="0" destOrd="0" presId="urn:microsoft.com/office/officeart/2005/8/layout/matrix3"/>
    <dgm:cxn modelId="{2FCF9EDE-340F-46C9-8E13-A05CE6220BE6}" srcId="{26E9F78F-E7AE-4F67-8F85-76F04C0306FE}" destId="{D3507F1D-38CF-4C52-9088-4742E0593FA2}" srcOrd="0" destOrd="0" parTransId="{5ACA41BF-4023-4BBC-9C71-D5C083554288}" sibTransId="{F9C80589-0A25-4B7D-9D23-D748C5FA3901}"/>
    <dgm:cxn modelId="{66AAAAA9-2DB3-4484-A9C3-BA707F33745C}" type="presOf" srcId="{26E9F78F-E7AE-4F67-8F85-76F04C0306FE}" destId="{0FE10D39-D0B9-4EAB-B191-7A74C74C356E}" srcOrd="0" destOrd="0" presId="urn:microsoft.com/office/officeart/2005/8/layout/matrix3"/>
    <dgm:cxn modelId="{BCD07326-6AFD-43B1-93C0-8EC5F7D75D5A}" srcId="{26E9F78F-E7AE-4F67-8F85-76F04C0306FE}" destId="{2CB977A1-1218-40E9-8126-42EDCE3211E5}" srcOrd="3" destOrd="0" parTransId="{74918186-1B73-4114-AB0E-A50979947459}" sibTransId="{2C78E574-ADD9-403F-A498-067951D148E8}"/>
    <dgm:cxn modelId="{63847B4B-7C9D-45A1-9EE1-5F1849D6D56E}" srcId="{26E9F78F-E7AE-4F67-8F85-76F04C0306FE}" destId="{56DF8779-2C4E-4151-AE58-94A82A238934}" srcOrd="2" destOrd="0" parTransId="{2D6B4905-DDF2-4EA5-BD35-A5D57A895007}" sibTransId="{7351383C-E58A-4927-A2BD-6D731332EDF1}"/>
    <dgm:cxn modelId="{2CFF9D61-9E71-4C47-A2A5-2E49E21FC0E9}" srcId="{26E9F78F-E7AE-4F67-8F85-76F04C0306FE}" destId="{460994A3-C275-4635-96D0-38AB159877CD}" srcOrd="4" destOrd="0" parTransId="{0025C23F-52B9-43F9-B471-EF1B64EFC303}" sibTransId="{FDF44AB5-1F7F-4D58-AD7C-C3051456BE02}"/>
    <dgm:cxn modelId="{3D20068D-BD37-4B31-8FA5-34F5EAAB935F}" type="presOf" srcId="{2CB977A1-1218-40E9-8126-42EDCE3211E5}" destId="{C94CFE8D-BCC7-452B-B236-A11E546F1327}" srcOrd="0" destOrd="0" presId="urn:microsoft.com/office/officeart/2005/8/layout/matrix3"/>
    <dgm:cxn modelId="{730A0271-B8A6-4CD0-AAD3-0717382A2AE6}" type="presOf" srcId="{D3507F1D-38CF-4C52-9088-4742E0593FA2}" destId="{35DCBB7A-DE5B-4736-ACC4-10C35F33B617}" srcOrd="0" destOrd="0" presId="urn:microsoft.com/office/officeart/2005/8/layout/matrix3"/>
    <dgm:cxn modelId="{641C8E55-86DB-4219-98FD-ECD4D3CD46B5}" srcId="{26E9F78F-E7AE-4F67-8F85-76F04C0306FE}" destId="{B3210F7B-F753-4869-9110-94F71D255C43}" srcOrd="1" destOrd="0" parTransId="{38E0C6B8-FC6A-4E06-8BD6-88823BA6582A}" sibTransId="{685A356A-1792-462E-8E8E-AFF52A17C39A}"/>
    <dgm:cxn modelId="{4BD82956-DEE3-40D2-9724-469EA1EE5E21}" type="presOf" srcId="{56DF8779-2C4E-4151-AE58-94A82A238934}" destId="{68A9E2EC-228A-46E2-8F9D-C1E82A178EA3}" srcOrd="0" destOrd="0" presId="urn:microsoft.com/office/officeart/2005/8/layout/matrix3"/>
    <dgm:cxn modelId="{F82D4169-8A3B-4D1B-B255-886503AF08D1}" type="presParOf" srcId="{0FE10D39-D0B9-4EAB-B191-7A74C74C356E}" destId="{57C49E09-3CE0-4D1E-A580-21DADF00A8C8}" srcOrd="0" destOrd="0" presId="urn:microsoft.com/office/officeart/2005/8/layout/matrix3"/>
    <dgm:cxn modelId="{FBBD7042-7882-4CD6-9AED-5410AFB4D19F}" type="presParOf" srcId="{0FE10D39-D0B9-4EAB-B191-7A74C74C356E}" destId="{35DCBB7A-DE5B-4736-ACC4-10C35F33B617}" srcOrd="1" destOrd="0" presId="urn:microsoft.com/office/officeart/2005/8/layout/matrix3"/>
    <dgm:cxn modelId="{FDA637BC-396F-42BD-87E6-0096BD064E6B}" type="presParOf" srcId="{0FE10D39-D0B9-4EAB-B191-7A74C74C356E}" destId="{F173F168-E414-401F-BDC3-CF3485754736}" srcOrd="2" destOrd="0" presId="urn:microsoft.com/office/officeart/2005/8/layout/matrix3"/>
    <dgm:cxn modelId="{2CA8AD49-8C4B-4DCB-994C-399BF5F9EBA9}" type="presParOf" srcId="{0FE10D39-D0B9-4EAB-B191-7A74C74C356E}" destId="{68A9E2EC-228A-46E2-8F9D-C1E82A178EA3}" srcOrd="3" destOrd="0" presId="urn:microsoft.com/office/officeart/2005/8/layout/matrix3"/>
    <dgm:cxn modelId="{A0D9ED77-C320-4883-AD82-89334A8E23F5}" type="presParOf" srcId="{0FE10D39-D0B9-4EAB-B191-7A74C74C356E}" destId="{C94CFE8D-BCC7-452B-B236-A11E546F13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8B663F-FD4A-4CE3-A220-DFE8F599ECB9}" type="doc">
      <dgm:prSet loTypeId="urn:microsoft.com/office/officeart/2005/8/layout/radial2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FC8CA51A-1CA1-4982-B7F0-96925C9EC36E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TOTAL: R$ 23.367,00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C5BE83-4656-4C5C-BEC3-F0E378FF538A}" type="parTrans" cxnId="{A3E627D8-6360-44C9-9477-052EBD4EEFC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6628-9E5C-4D83-BE5C-CBE7ABD0C5AA}" type="sibTrans" cxnId="{A3E627D8-6360-44C9-9477-052EBD4EEFC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2BD632-5036-485C-B08C-6F1E6C3E5C3F}">
      <dgm:prSet custT="1"/>
      <dgm:spPr/>
      <dgm:t>
        <a:bodyPr/>
        <a:lstStyle/>
        <a:p>
          <a:pPr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R$ 11.000,00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94B0D-AAE3-4FD1-9706-E87DF0D23126}" type="parTrans" cxnId="{3694BF87-0B3A-4391-B606-99E51E86B777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2CB26E-5C11-4E70-A8D7-387EE3C9A9A1}" type="sibTrans" cxnId="{3694BF87-0B3A-4391-B606-99E51E86B777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D2994-7E1F-45AD-A496-EFB3B02D1464}">
      <dgm:prSet custT="1"/>
      <dgm:spPr/>
      <dgm:t>
        <a:bodyPr/>
        <a:lstStyle/>
        <a:p>
          <a:pPr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R$ 6.600,00 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39D41-58F8-4651-9192-44D6397B5827}" type="parTrans" cxnId="{ADECD55A-8237-4032-AA0D-7A7381A7A00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CB1B7-4554-4B29-94BD-91335CD00F5A}" type="sibTrans" cxnId="{ADECD55A-8237-4032-AA0D-7A7381A7A00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4AC3EE-B2DB-4136-9068-DC22A3B626D0}">
      <dgm:prSet custT="1"/>
      <dgm:spPr/>
      <dgm:t>
        <a:bodyPr/>
        <a:lstStyle/>
        <a:p>
          <a:pPr algn="l"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*R$ 2.200,00 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5DC10-3254-4B61-9125-D39F7334FBDF}" type="parTrans" cxnId="{F378B8A4-743B-4BF6-8C35-52B8BBB8AE5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622EE-800C-48B3-9754-C0A81AA70E0D}" type="sibTrans" cxnId="{F378B8A4-743B-4BF6-8C35-52B8BBB8AE5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D05DF-47EA-47E2-B4A2-B5D5274C923E}" type="pres">
      <dgm:prSet presAssocID="{BC8B663F-FD4A-4CE3-A220-DFE8F599ECB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C35E3EE-A1DC-49E8-9775-F38101235156}" type="pres">
      <dgm:prSet presAssocID="{BC8B663F-FD4A-4CE3-A220-DFE8F599ECB9}" presName="cycle" presStyleCnt="0"/>
      <dgm:spPr/>
    </dgm:pt>
    <dgm:pt modelId="{7E0EBD09-0653-42BD-B9B0-F05E133799DC}" type="pres">
      <dgm:prSet presAssocID="{BC8B663F-FD4A-4CE3-A220-DFE8F599ECB9}" presName="centerShape" presStyleCnt="0"/>
      <dgm:spPr/>
    </dgm:pt>
    <dgm:pt modelId="{F52A495C-1FF5-44DE-A0FF-143E11A90F60}" type="pres">
      <dgm:prSet presAssocID="{BC8B663F-FD4A-4CE3-A220-DFE8F599ECB9}" presName="connSite" presStyleLbl="node1" presStyleIdx="0" presStyleCnt="5"/>
      <dgm:spPr/>
    </dgm:pt>
    <dgm:pt modelId="{41C54CC4-06A2-4F04-9948-A04A65B7A91F}" type="pres">
      <dgm:prSet presAssocID="{BC8B663F-FD4A-4CE3-A220-DFE8F599ECB9}" presName="visible" presStyleLbl="node1" presStyleIdx="0" presStyleCnt="5" custFlipVert="0" custFlipHor="0" custScaleX="65846" custScaleY="3921" custLinFactNeighborX="31535" custLinFactNeighborY="67892"/>
      <dgm:spPr>
        <a:prstGeom prst="ellipse">
          <a:avLst/>
        </a:prstGeom>
        <a:gradFill rotWithShape="0">
          <a:gsLst>
            <a:gs pos="0">
              <a:schemeClr val="bg1"/>
            </a:gs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0">
              <a:schemeClr val="bg1">
                <a:lumMod val="85000"/>
              </a:schemeClr>
            </a:gs>
          </a:gsLst>
        </a:gradFill>
      </dgm:spPr>
    </dgm:pt>
    <dgm:pt modelId="{FE21B17D-D391-4988-9898-8403C4331762}" type="pres">
      <dgm:prSet presAssocID="{73C5BE83-4656-4C5C-BEC3-F0E378FF538A}" presName="Name25" presStyleLbl="parChTrans1D1" presStyleIdx="0" presStyleCnt="4"/>
      <dgm:spPr/>
      <dgm:t>
        <a:bodyPr/>
        <a:lstStyle/>
        <a:p>
          <a:endParaRPr lang="pt-BR"/>
        </a:p>
      </dgm:t>
    </dgm:pt>
    <dgm:pt modelId="{98319704-85EF-438B-BD95-F80C23404444}" type="pres">
      <dgm:prSet presAssocID="{FC8CA51A-1CA1-4982-B7F0-96925C9EC36E}" presName="node" presStyleCnt="0"/>
      <dgm:spPr/>
    </dgm:pt>
    <dgm:pt modelId="{1809239F-C94C-42A7-A1A2-E1CC68419669}" type="pres">
      <dgm:prSet presAssocID="{FC8CA51A-1CA1-4982-B7F0-96925C9EC36E}" presName="parentNode" presStyleLbl="node1" presStyleIdx="1" presStyleCnt="5" custScaleX="217209" custScaleY="206273" custLinFactX="-66558" custLinFactY="55749" custLinFactNeighborX="-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B48FB3-17E3-416B-8820-8C61684E45DA}" type="pres">
      <dgm:prSet presAssocID="{FC8CA51A-1CA1-4982-B7F0-96925C9EC36E}" presName="childNode" presStyleLbl="revTx" presStyleIdx="0" presStyleCnt="0">
        <dgm:presLayoutVars>
          <dgm:bulletEnabled val="1"/>
        </dgm:presLayoutVars>
      </dgm:prSet>
      <dgm:spPr/>
    </dgm:pt>
    <dgm:pt modelId="{86148E03-CB61-452E-8948-4E779D9ED8C2}" type="pres">
      <dgm:prSet presAssocID="{D1894B0D-AAE3-4FD1-9706-E87DF0D23126}" presName="Name25" presStyleLbl="parChTrans1D1" presStyleIdx="1" presStyleCnt="4"/>
      <dgm:spPr/>
      <dgm:t>
        <a:bodyPr/>
        <a:lstStyle/>
        <a:p>
          <a:endParaRPr lang="pt-BR"/>
        </a:p>
      </dgm:t>
    </dgm:pt>
    <dgm:pt modelId="{E81EE54F-9DCD-4C52-8826-55916822B5FD}" type="pres">
      <dgm:prSet presAssocID="{D02BD632-5036-485C-B08C-6F1E6C3E5C3F}" presName="node" presStyleCnt="0"/>
      <dgm:spPr/>
    </dgm:pt>
    <dgm:pt modelId="{DFD0C92E-21D6-4076-A81F-7CFBD2F8988B}" type="pres">
      <dgm:prSet presAssocID="{D02BD632-5036-485C-B08C-6F1E6C3E5C3F}" presName="parentNode" presStyleLbl="node1" presStyleIdx="2" presStyleCnt="5" custScaleX="176643" custScaleY="161752" custLinFactX="43606" custLinFactY="-36320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762ABC-1CFA-4BDC-A916-DB03F0BFDA5B}" type="pres">
      <dgm:prSet presAssocID="{D02BD632-5036-485C-B08C-6F1E6C3E5C3F}" presName="childNode" presStyleLbl="revTx" presStyleIdx="0" presStyleCnt="0">
        <dgm:presLayoutVars>
          <dgm:bulletEnabled val="1"/>
        </dgm:presLayoutVars>
      </dgm:prSet>
      <dgm:spPr/>
    </dgm:pt>
    <dgm:pt modelId="{727A8FEA-AEC8-4433-A097-F08350DE4246}" type="pres">
      <dgm:prSet presAssocID="{2AC39D41-58F8-4651-9192-44D6397B5827}" presName="Name25" presStyleLbl="parChTrans1D1" presStyleIdx="2" presStyleCnt="4"/>
      <dgm:spPr/>
      <dgm:t>
        <a:bodyPr/>
        <a:lstStyle/>
        <a:p>
          <a:endParaRPr lang="pt-BR"/>
        </a:p>
      </dgm:t>
    </dgm:pt>
    <dgm:pt modelId="{EB6DAE23-FBB0-4BEF-8620-79C8FE657724}" type="pres">
      <dgm:prSet presAssocID="{CDBD2994-7E1F-45AD-A496-EFB3B02D1464}" presName="node" presStyleCnt="0"/>
      <dgm:spPr/>
    </dgm:pt>
    <dgm:pt modelId="{23BE07B7-A643-4BE0-861D-A54F750F2408}" type="pres">
      <dgm:prSet presAssocID="{CDBD2994-7E1F-45AD-A496-EFB3B02D1464}" presName="parentNode" presStyleLbl="node1" presStyleIdx="3" presStyleCnt="5" custAng="0" custScaleX="187733" custScaleY="174695" custLinFactX="53717" custLinFactNeighborX="100000" custLinFactNeighborY="-7926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E5EF8E-2372-4355-8E42-C28029C91150}" type="pres">
      <dgm:prSet presAssocID="{CDBD2994-7E1F-45AD-A496-EFB3B02D1464}" presName="childNode" presStyleLbl="revTx" presStyleIdx="0" presStyleCnt="0">
        <dgm:presLayoutVars>
          <dgm:bulletEnabled val="1"/>
        </dgm:presLayoutVars>
      </dgm:prSet>
      <dgm:spPr/>
    </dgm:pt>
    <dgm:pt modelId="{DD68082B-546D-4EB6-A980-AED06D3921D1}" type="pres">
      <dgm:prSet presAssocID="{DBC5DC10-3254-4B61-9125-D39F7334FBDF}" presName="Name25" presStyleLbl="parChTrans1D1" presStyleIdx="3" presStyleCnt="4"/>
      <dgm:spPr/>
      <dgm:t>
        <a:bodyPr/>
        <a:lstStyle/>
        <a:p>
          <a:endParaRPr lang="pt-BR"/>
        </a:p>
      </dgm:t>
    </dgm:pt>
    <dgm:pt modelId="{85C8CDBD-A3EB-4842-96C7-46453D12BA0D}" type="pres">
      <dgm:prSet presAssocID="{154AC3EE-B2DB-4136-9068-DC22A3B626D0}" presName="node" presStyleCnt="0"/>
      <dgm:spPr/>
    </dgm:pt>
    <dgm:pt modelId="{0F7DB1F8-ECF3-426D-B9F3-B61BEEB3BECB}" type="pres">
      <dgm:prSet presAssocID="{154AC3EE-B2DB-4136-9068-DC22A3B626D0}" presName="parentNode" presStyleLbl="node1" presStyleIdx="4" presStyleCnt="5" custScaleX="199704" custScaleY="172384" custLinFactX="100000" custLinFactNeighborX="121730" custLinFactNeighborY="301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F39C4D-6D77-49E0-A159-F739F7070C2E}" type="pres">
      <dgm:prSet presAssocID="{154AC3EE-B2DB-4136-9068-DC22A3B626D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5F93C48-6838-48C1-899A-ABCCB546D3B9}" type="presOf" srcId="{CDBD2994-7E1F-45AD-A496-EFB3B02D1464}" destId="{23BE07B7-A643-4BE0-861D-A54F750F2408}" srcOrd="0" destOrd="0" presId="urn:microsoft.com/office/officeart/2005/8/layout/radial2"/>
    <dgm:cxn modelId="{BC883930-8B3B-4FA9-BD5A-B41E383088B6}" type="presOf" srcId="{D1894B0D-AAE3-4FD1-9706-E87DF0D23126}" destId="{86148E03-CB61-452E-8948-4E779D9ED8C2}" srcOrd="0" destOrd="0" presId="urn:microsoft.com/office/officeart/2005/8/layout/radial2"/>
    <dgm:cxn modelId="{5FE9EC31-5D44-42AE-8360-CBE89A81B0C9}" type="presOf" srcId="{73C5BE83-4656-4C5C-BEC3-F0E378FF538A}" destId="{FE21B17D-D391-4988-9898-8403C4331762}" srcOrd="0" destOrd="0" presId="urn:microsoft.com/office/officeart/2005/8/layout/radial2"/>
    <dgm:cxn modelId="{F378B8A4-743B-4BF6-8C35-52B8BBB8AE51}" srcId="{BC8B663F-FD4A-4CE3-A220-DFE8F599ECB9}" destId="{154AC3EE-B2DB-4136-9068-DC22A3B626D0}" srcOrd="3" destOrd="0" parTransId="{DBC5DC10-3254-4B61-9125-D39F7334FBDF}" sibTransId="{0FF622EE-800C-48B3-9754-C0A81AA70E0D}"/>
    <dgm:cxn modelId="{A3E627D8-6360-44C9-9477-052EBD4EEFCB}" srcId="{BC8B663F-FD4A-4CE3-A220-DFE8F599ECB9}" destId="{FC8CA51A-1CA1-4982-B7F0-96925C9EC36E}" srcOrd="0" destOrd="0" parTransId="{73C5BE83-4656-4C5C-BEC3-F0E378FF538A}" sibTransId="{A9496628-9E5C-4D83-BE5C-CBE7ABD0C5AA}"/>
    <dgm:cxn modelId="{55A2AC01-DA33-4ABF-A9CD-EFE3A2E57731}" type="presOf" srcId="{154AC3EE-B2DB-4136-9068-DC22A3B626D0}" destId="{0F7DB1F8-ECF3-426D-B9F3-B61BEEB3BECB}" srcOrd="0" destOrd="0" presId="urn:microsoft.com/office/officeart/2005/8/layout/radial2"/>
    <dgm:cxn modelId="{A16C110F-70E8-4D9C-A948-9224830539A5}" type="presOf" srcId="{BC8B663F-FD4A-4CE3-A220-DFE8F599ECB9}" destId="{62CD05DF-47EA-47E2-B4A2-B5D5274C923E}" srcOrd="0" destOrd="0" presId="urn:microsoft.com/office/officeart/2005/8/layout/radial2"/>
    <dgm:cxn modelId="{3E268653-F851-424D-B8A7-7EE9034665E3}" type="presOf" srcId="{2AC39D41-58F8-4651-9192-44D6397B5827}" destId="{727A8FEA-AEC8-4433-A097-F08350DE4246}" srcOrd="0" destOrd="0" presId="urn:microsoft.com/office/officeart/2005/8/layout/radial2"/>
    <dgm:cxn modelId="{9480B7AB-C273-4C1A-8744-B88D5C3588E5}" type="presOf" srcId="{FC8CA51A-1CA1-4982-B7F0-96925C9EC36E}" destId="{1809239F-C94C-42A7-A1A2-E1CC68419669}" srcOrd="0" destOrd="0" presId="urn:microsoft.com/office/officeart/2005/8/layout/radial2"/>
    <dgm:cxn modelId="{66CAD8B1-62C3-49D8-9939-3787FAA66985}" type="presOf" srcId="{D02BD632-5036-485C-B08C-6F1E6C3E5C3F}" destId="{DFD0C92E-21D6-4076-A81F-7CFBD2F8988B}" srcOrd="0" destOrd="0" presId="urn:microsoft.com/office/officeart/2005/8/layout/radial2"/>
    <dgm:cxn modelId="{3F44D3B0-9797-49ED-B5DA-A36F56A3A963}" type="presOf" srcId="{DBC5DC10-3254-4B61-9125-D39F7334FBDF}" destId="{DD68082B-546D-4EB6-A980-AED06D3921D1}" srcOrd="0" destOrd="0" presId="urn:microsoft.com/office/officeart/2005/8/layout/radial2"/>
    <dgm:cxn modelId="{ADECD55A-8237-4032-AA0D-7A7381A7A001}" srcId="{BC8B663F-FD4A-4CE3-A220-DFE8F599ECB9}" destId="{CDBD2994-7E1F-45AD-A496-EFB3B02D1464}" srcOrd="2" destOrd="0" parTransId="{2AC39D41-58F8-4651-9192-44D6397B5827}" sibTransId="{D18CB1B7-4554-4B29-94BD-91335CD00F5A}"/>
    <dgm:cxn modelId="{3694BF87-0B3A-4391-B606-99E51E86B777}" srcId="{BC8B663F-FD4A-4CE3-A220-DFE8F599ECB9}" destId="{D02BD632-5036-485C-B08C-6F1E6C3E5C3F}" srcOrd="1" destOrd="0" parTransId="{D1894B0D-AAE3-4FD1-9706-E87DF0D23126}" sibTransId="{352CB26E-5C11-4E70-A8D7-387EE3C9A9A1}"/>
    <dgm:cxn modelId="{23A97DC1-5DEC-4D1E-A5C1-61A404C8397B}" type="presParOf" srcId="{62CD05DF-47EA-47E2-B4A2-B5D5274C923E}" destId="{3C35E3EE-A1DC-49E8-9775-F38101235156}" srcOrd="0" destOrd="0" presId="urn:microsoft.com/office/officeart/2005/8/layout/radial2"/>
    <dgm:cxn modelId="{F328D802-C10F-422A-8AE9-DA5AD15395CF}" type="presParOf" srcId="{3C35E3EE-A1DC-49E8-9775-F38101235156}" destId="{7E0EBD09-0653-42BD-B9B0-F05E133799DC}" srcOrd="0" destOrd="0" presId="urn:microsoft.com/office/officeart/2005/8/layout/radial2"/>
    <dgm:cxn modelId="{20D2A51B-5028-4D4A-BC5F-C2AF4E55346B}" type="presParOf" srcId="{7E0EBD09-0653-42BD-B9B0-F05E133799DC}" destId="{F52A495C-1FF5-44DE-A0FF-143E11A90F60}" srcOrd="0" destOrd="0" presId="urn:microsoft.com/office/officeart/2005/8/layout/radial2"/>
    <dgm:cxn modelId="{88DD7307-6C43-4145-9DF3-6587B2EEED0F}" type="presParOf" srcId="{7E0EBD09-0653-42BD-B9B0-F05E133799DC}" destId="{41C54CC4-06A2-4F04-9948-A04A65B7A91F}" srcOrd="1" destOrd="0" presId="urn:microsoft.com/office/officeart/2005/8/layout/radial2"/>
    <dgm:cxn modelId="{1E91FC4E-3F2B-4434-8928-7B43905E3050}" type="presParOf" srcId="{3C35E3EE-A1DC-49E8-9775-F38101235156}" destId="{FE21B17D-D391-4988-9898-8403C4331762}" srcOrd="1" destOrd="0" presId="urn:microsoft.com/office/officeart/2005/8/layout/radial2"/>
    <dgm:cxn modelId="{0D4B3A47-D442-413F-9B47-3125936EAD0D}" type="presParOf" srcId="{3C35E3EE-A1DC-49E8-9775-F38101235156}" destId="{98319704-85EF-438B-BD95-F80C23404444}" srcOrd="2" destOrd="0" presId="urn:microsoft.com/office/officeart/2005/8/layout/radial2"/>
    <dgm:cxn modelId="{08657B20-9794-4237-94F5-31952D494051}" type="presParOf" srcId="{98319704-85EF-438B-BD95-F80C23404444}" destId="{1809239F-C94C-42A7-A1A2-E1CC68419669}" srcOrd="0" destOrd="0" presId="urn:microsoft.com/office/officeart/2005/8/layout/radial2"/>
    <dgm:cxn modelId="{9DCE184A-2721-404E-A72E-77AD06FCDD95}" type="presParOf" srcId="{98319704-85EF-438B-BD95-F80C23404444}" destId="{F6B48FB3-17E3-416B-8820-8C61684E45DA}" srcOrd="1" destOrd="0" presId="urn:microsoft.com/office/officeart/2005/8/layout/radial2"/>
    <dgm:cxn modelId="{DBDB0222-DE8E-43DF-AB0C-F968D0E28977}" type="presParOf" srcId="{3C35E3EE-A1DC-49E8-9775-F38101235156}" destId="{86148E03-CB61-452E-8948-4E779D9ED8C2}" srcOrd="3" destOrd="0" presId="urn:microsoft.com/office/officeart/2005/8/layout/radial2"/>
    <dgm:cxn modelId="{6E588D0C-8DC4-4D34-86D6-8BD931E20D0C}" type="presParOf" srcId="{3C35E3EE-A1DC-49E8-9775-F38101235156}" destId="{E81EE54F-9DCD-4C52-8826-55916822B5FD}" srcOrd="4" destOrd="0" presId="urn:microsoft.com/office/officeart/2005/8/layout/radial2"/>
    <dgm:cxn modelId="{B181F970-3458-46F2-99F0-0438B963AE83}" type="presParOf" srcId="{E81EE54F-9DCD-4C52-8826-55916822B5FD}" destId="{DFD0C92E-21D6-4076-A81F-7CFBD2F8988B}" srcOrd="0" destOrd="0" presId="urn:microsoft.com/office/officeart/2005/8/layout/radial2"/>
    <dgm:cxn modelId="{0E07FD37-9B54-452A-A37B-3F8EF0B53E9D}" type="presParOf" srcId="{E81EE54F-9DCD-4C52-8826-55916822B5FD}" destId="{42762ABC-1CFA-4BDC-A916-DB03F0BFDA5B}" srcOrd="1" destOrd="0" presId="urn:microsoft.com/office/officeart/2005/8/layout/radial2"/>
    <dgm:cxn modelId="{8D721711-6134-4C6E-A1E0-BA80651299F5}" type="presParOf" srcId="{3C35E3EE-A1DC-49E8-9775-F38101235156}" destId="{727A8FEA-AEC8-4433-A097-F08350DE4246}" srcOrd="5" destOrd="0" presId="urn:microsoft.com/office/officeart/2005/8/layout/radial2"/>
    <dgm:cxn modelId="{650D5EB2-147A-42E0-B2DE-3EBC4D89FA0B}" type="presParOf" srcId="{3C35E3EE-A1DC-49E8-9775-F38101235156}" destId="{EB6DAE23-FBB0-4BEF-8620-79C8FE657724}" srcOrd="6" destOrd="0" presId="urn:microsoft.com/office/officeart/2005/8/layout/radial2"/>
    <dgm:cxn modelId="{8962FBCD-00DD-4EDA-AC7F-77C992206687}" type="presParOf" srcId="{EB6DAE23-FBB0-4BEF-8620-79C8FE657724}" destId="{23BE07B7-A643-4BE0-861D-A54F750F2408}" srcOrd="0" destOrd="0" presId="urn:microsoft.com/office/officeart/2005/8/layout/radial2"/>
    <dgm:cxn modelId="{6E3852FC-43E7-4856-A4D9-472332C6EA05}" type="presParOf" srcId="{EB6DAE23-FBB0-4BEF-8620-79C8FE657724}" destId="{19E5EF8E-2372-4355-8E42-C28029C91150}" srcOrd="1" destOrd="0" presId="urn:microsoft.com/office/officeart/2005/8/layout/radial2"/>
    <dgm:cxn modelId="{360A78B2-6A33-44FD-9F05-BC9BC0288FA6}" type="presParOf" srcId="{3C35E3EE-A1DC-49E8-9775-F38101235156}" destId="{DD68082B-546D-4EB6-A980-AED06D3921D1}" srcOrd="7" destOrd="0" presId="urn:microsoft.com/office/officeart/2005/8/layout/radial2"/>
    <dgm:cxn modelId="{94F2CE74-4A53-47E5-9415-0E08C593B254}" type="presParOf" srcId="{3C35E3EE-A1DC-49E8-9775-F38101235156}" destId="{85C8CDBD-A3EB-4842-96C7-46453D12BA0D}" srcOrd="8" destOrd="0" presId="urn:microsoft.com/office/officeart/2005/8/layout/radial2"/>
    <dgm:cxn modelId="{F8BC1B2D-A96B-48A4-8382-1CA182A71D37}" type="presParOf" srcId="{85C8CDBD-A3EB-4842-96C7-46453D12BA0D}" destId="{0F7DB1F8-ECF3-426D-B9F3-B61BEEB3BECB}" srcOrd="0" destOrd="0" presId="urn:microsoft.com/office/officeart/2005/8/layout/radial2"/>
    <dgm:cxn modelId="{3F7186CB-4265-47AD-9B8E-CDC7A5BCE67A}" type="presParOf" srcId="{85C8CDBD-A3EB-4842-96C7-46453D12BA0D}" destId="{5CF39C4D-6D77-49E0-A159-F739F7070C2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9F7D3F-FDEC-4707-9B7A-E16962392B8E}" type="doc">
      <dgm:prSet loTypeId="urn:microsoft.com/office/officeart/2005/8/layout/vList2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BB5847C8-3339-4F6B-B14F-FD621CBCFDC2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Ótima = R$ 34.367,00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D04E7D-2A88-4B36-9F37-FB5D2E07817A}" type="parTrans" cxnId="{C615E953-C1F4-4D2C-916F-DCD3F37DB83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F0D542-9359-4D33-B7CF-4F8F32A78B89}" type="sibTrans" cxnId="{C615E953-C1F4-4D2C-916F-DCD3F37DB83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79DD25-CCA1-46A8-B34B-5F39B879A91D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 = R$ 29.967,00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D8D811-237A-46BD-AE5B-53413CFA42E7}" type="parTrans" cxnId="{5B549D35-A78D-4650-B842-EB14CA1DB77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CC813F-05DC-4F7E-88EB-8E6EC3616F6E}" type="sibTrans" cxnId="{5B549D35-A78D-4650-B842-EB14CA1DB77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584D5D-B447-4796-BEDF-AFA8FEB3B5FE}">
      <dgm:prSet custT="1"/>
      <dgm:spPr>
        <a:solidFill>
          <a:schemeClr val="tx2">
            <a:lumMod val="60000"/>
            <a:lumOff val="40000"/>
          </a:schemeClr>
        </a:solidFill>
        <a:ln>
          <a:solidFill>
            <a:srgbClr val="3366CC"/>
          </a:solidFill>
        </a:ln>
      </dgm:spPr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Regular = R$ 25.567,00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14A34-6322-4E6A-99A0-10168A1B4DF7}" type="parTrans" cxnId="{56704720-B6D9-4876-B2F6-B6D60C7C795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BB4DC0-A8A1-4C5C-8009-3934D4EE877E}" type="sibTrans" cxnId="{56704720-B6D9-4876-B2F6-B6D60C7C795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9316AA-FC86-4BB2-86C0-1901E9241E9B}" type="pres">
      <dgm:prSet presAssocID="{369F7D3F-FDEC-4707-9B7A-E16962392B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E8E25A8-5878-4319-BF21-05F8A182C7DD}" type="pres">
      <dgm:prSet presAssocID="{BB5847C8-3339-4F6B-B14F-FD621CBCFDC2}" presName="parentText" presStyleLbl="node1" presStyleIdx="0" presStyleCnt="3" custScaleY="37378" custLinFactY="-208963" custLinFactNeighborX="-42966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36D025-3E15-4474-BDAD-1D9FAFE2235B}" type="pres">
      <dgm:prSet presAssocID="{C3F0D542-9359-4D33-B7CF-4F8F32A78B89}" presName="spacer" presStyleCnt="0"/>
      <dgm:spPr/>
    </dgm:pt>
    <dgm:pt modelId="{7E4E15A8-4C67-4D3E-A87A-831989104A67}" type="pres">
      <dgm:prSet presAssocID="{5279DD25-CCA1-46A8-B34B-5F39B879A91D}" presName="parentText" presStyleLbl="node1" presStyleIdx="1" presStyleCnt="3" custScaleY="39090" custLinFactNeighborY="-5671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4980A0-F1A0-4AFE-95B2-155F6D5E9093}" type="pres">
      <dgm:prSet presAssocID="{2DCC813F-05DC-4F7E-88EB-8E6EC3616F6E}" presName="spacer" presStyleCnt="0"/>
      <dgm:spPr/>
    </dgm:pt>
    <dgm:pt modelId="{5F4C5D24-199A-437E-8DB6-A1EB440DCB99}" type="pres">
      <dgm:prSet presAssocID="{C2584D5D-B447-4796-BEDF-AFA8FEB3B5FE}" presName="parentText" presStyleLbl="node1" presStyleIdx="2" presStyleCnt="3" custScaleY="34930" custLinFactY="43216" custLinFactNeighborX="104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944F988-31C2-4D13-BC2B-37A0B4149894}" type="presOf" srcId="{BB5847C8-3339-4F6B-B14F-FD621CBCFDC2}" destId="{8E8E25A8-5878-4319-BF21-05F8A182C7DD}" srcOrd="0" destOrd="0" presId="urn:microsoft.com/office/officeart/2005/8/layout/vList2"/>
    <dgm:cxn modelId="{EFC4B8E8-91CA-4DCA-A48F-A382F6732ED0}" type="presOf" srcId="{369F7D3F-FDEC-4707-9B7A-E16962392B8E}" destId="{FA9316AA-FC86-4BB2-86C0-1901E9241E9B}" srcOrd="0" destOrd="0" presId="urn:microsoft.com/office/officeart/2005/8/layout/vList2"/>
    <dgm:cxn modelId="{C615E953-C1F4-4D2C-916F-DCD3F37DB83B}" srcId="{369F7D3F-FDEC-4707-9B7A-E16962392B8E}" destId="{BB5847C8-3339-4F6B-B14F-FD621CBCFDC2}" srcOrd="0" destOrd="0" parTransId="{C5D04E7D-2A88-4B36-9F37-FB5D2E07817A}" sibTransId="{C3F0D542-9359-4D33-B7CF-4F8F32A78B89}"/>
    <dgm:cxn modelId="{E5E2DCC0-F07A-434C-AC46-AA8AF6C6AD69}" type="presOf" srcId="{5279DD25-CCA1-46A8-B34B-5F39B879A91D}" destId="{7E4E15A8-4C67-4D3E-A87A-831989104A67}" srcOrd="0" destOrd="0" presId="urn:microsoft.com/office/officeart/2005/8/layout/vList2"/>
    <dgm:cxn modelId="{56704720-B6D9-4876-B2F6-B6D60C7C7956}" srcId="{369F7D3F-FDEC-4707-9B7A-E16962392B8E}" destId="{C2584D5D-B447-4796-BEDF-AFA8FEB3B5FE}" srcOrd="2" destOrd="0" parTransId="{93814A34-6322-4E6A-99A0-10168A1B4DF7}" sibTransId="{B7BB4DC0-A8A1-4C5C-8009-3934D4EE877E}"/>
    <dgm:cxn modelId="{426EDCF5-C13F-4B86-B525-56CDF0AD8B95}" type="presOf" srcId="{C2584D5D-B447-4796-BEDF-AFA8FEB3B5FE}" destId="{5F4C5D24-199A-437E-8DB6-A1EB440DCB99}" srcOrd="0" destOrd="0" presId="urn:microsoft.com/office/officeart/2005/8/layout/vList2"/>
    <dgm:cxn modelId="{5B549D35-A78D-4650-B842-EB14CA1DB776}" srcId="{369F7D3F-FDEC-4707-9B7A-E16962392B8E}" destId="{5279DD25-CCA1-46A8-B34B-5F39B879A91D}" srcOrd="1" destOrd="0" parTransId="{2DD8D811-237A-46BD-AE5B-53413CFA42E7}" sibTransId="{2DCC813F-05DC-4F7E-88EB-8E6EC3616F6E}"/>
    <dgm:cxn modelId="{40269C93-4326-4CCD-9A3D-614D072557E7}" type="presParOf" srcId="{FA9316AA-FC86-4BB2-86C0-1901E9241E9B}" destId="{8E8E25A8-5878-4319-BF21-05F8A182C7DD}" srcOrd="0" destOrd="0" presId="urn:microsoft.com/office/officeart/2005/8/layout/vList2"/>
    <dgm:cxn modelId="{E6A21C68-1C96-458D-A44C-7482E2EAF0D2}" type="presParOf" srcId="{FA9316AA-FC86-4BB2-86C0-1901E9241E9B}" destId="{6436D025-3E15-4474-BDAD-1D9FAFE2235B}" srcOrd="1" destOrd="0" presId="urn:microsoft.com/office/officeart/2005/8/layout/vList2"/>
    <dgm:cxn modelId="{BFAD95DB-E0EF-4387-9AA6-A476D2236A59}" type="presParOf" srcId="{FA9316AA-FC86-4BB2-86C0-1901E9241E9B}" destId="{7E4E15A8-4C67-4D3E-A87A-831989104A67}" srcOrd="2" destOrd="0" presId="urn:microsoft.com/office/officeart/2005/8/layout/vList2"/>
    <dgm:cxn modelId="{2BF1CFB6-F90E-46C6-9E63-2D317A7C5A64}" type="presParOf" srcId="{FA9316AA-FC86-4BB2-86C0-1901E9241E9B}" destId="{454980A0-F1A0-4AFE-95B2-155F6D5E9093}" srcOrd="3" destOrd="0" presId="urn:microsoft.com/office/officeart/2005/8/layout/vList2"/>
    <dgm:cxn modelId="{C85C3A51-1CB6-4AC8-9D06-CC8C8CDC9592}" type="presParOf" srcId="{FA9316AA-FC86-4BB2-86C0-1901E9241E9B}" destId="{5F4C5D24-199A-437E-8DB6-A1EB440DCB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E9F78F-E7AE-4F67-8F85-76F04C0306FE}" type="doc">
      <dgm:prSet loTypeId="urn:microsoft.com/office/officeart/2005/8/layout/matrix3" loCatId="matrix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D3507F1D-38CF-4C52-9088-4742E0593FA2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ESF: R$ 7.130,00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CA41BF-4023-4BBC-9C71-D5C083554288}" type="parTrans" cxnId="{2FCF9EDE-340F-46C9-8E13-A05CE6220BE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C80589-0A25-4B7D-9D23-D748C5FA3901}" type="sibTrans" cxnId="{2FCF9EDE-340F-46C9-8E13-A05CE6220BE6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10F7B-F753-4869-9110-94F71D255C43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ACS: R$ 1.014,00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0C6B8-FC6A-4E06-8BD6-88823BA6582A}" type="parTrans" cxnId="{641C8E55-86DB-4219-98FD-ECD4D3CD46B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5A356A-1792-462E-8E8E-AFF52A17C39A}" type="sibTrans" cxnId="{641C8E55-86DB-4219-98FD-ECD4D3CD46B5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DF8779-2C4E-4151-AE58-94A82A238934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ESB: R$ 2.230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B4905-DDF2-4EA5-BD35-A5D57A895007}" type="parTrans" cxnId="{63847B4B-7C9D-45A1-9EE1-5F1849D6D56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51383C-E58A-4927-A2BD-6D731332EDF1}" type="sibTrans" cxnId="{63847B4B-7C9D-45A1-9EE1-5F1849D6D56E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B977A1-1218-40E9-8126-42EDCE3211E5}">
      <dgm:prSet/>
      <dgm:spPr/>
      <dgm:t>
        <a:bodyPr/>
        <a:lstStyle/>
        <a:p>
          <a:pPr rtl="0"/>
          <a:r>
            <a: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 FIXO: R$ 5.750</a:t>
          </a:r>
          <a:endParaRPr lang="pt-B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918186-1B73-4114-AB0E-A50979947459}" type="parTrans" cxnId="{BCD07326-6AFD-43B1-93C0-8EC5F7D75D5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78E574-ADD9-403F-A498-067951D148E8}" type="sibTrans" cxnId="{BCD07326-6AFD-43B1-93C0-8EC5F7D75D5A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0994A3-C275-4635-96D0-38AB159877CD}">
      <dgm:prSet/>
      <dgm:spPr/>
      <dgm:t>
        <a:bodyPr/>
        <a:lstStyle/>
        <a:p>
          <a:endParaRPr lang="pt-BR"/>
        </a:p>
      </dgm:t>
    </dgm:pt>
    <dgm:pt modelId="{0025C23F-52B9-43F9-B471-EF1B64EFC303}" type="parTrans" cxnId="{2CFF9D61-9E71-4C47-A2A5-2E49E21FC0E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F44AB5-1F7F-4D58-AD7C-C3051456BE02}" type="sibTrans" cxnId="{2CFF9D61-9E71-4C47-A2A5-2E49E21FC0E9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E10D39-D0B9-4EAB-B191-7A74C74C356E}" type="pres">
      <dgm:prSet presAssocID="{26E9F78F-E7AE-4F67-8F85-76F04C0306F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7C49E09-3CE0-4D1E-A580-21DADF00A8C8}" type="pres">
      <dgm:prSet presAssocID="{26E9F78F-E7AE-4F67-8F85-76F04C0306FE}" presName="diamond" presStyleLbl="bgShp" presStyleIdx="0" presStyleCnt="1"/>
      <dgm:spPr/>
    </dgm:pt>
    <dgm:pt modelId="{35DCBB7A-DE5B-4736-ACC4-10C35F33B617}" type="pres">
      <dgm:prSet presAssocID="{26E9F78F-E7AE-4F67-8F85-76F04C0306F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73F168-E414-401F-BDC3-CF3485754736}" type="pres">
      <dgm:prSet presAssocID="{26E9F78F-E7AE-4F67-8F85-76F04C0306F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A9E2EC-228A-46E2-8F9D-C1E82A178EA3}" type="pres">
      <dgm:prSet presAssocID="{26E9F78F-E7AE-4F67-8F85-76F04C0306F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4CFE8D-BCC7-452B-B236-A11E546F1327}" type="pres">
      <dgm:prSet presAssocID="{26E9F78F-E7AE-4F67-8F85-76F04C0306F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0FA11D3-221B-4F4E-9A05-D93A0E61C56E}" type="presOf" srcId="{56DF8779-2C4E-4151-AE58-94A82A238934}" destId="{68A9E2EC-228A-46E2-8F9D-C1E82A178EA3}" srcOrd="0" destOrd="0" presId="urn:microsoft.com/office/officeart/2005/8/layout/matrix3"/>
    <dgm:cxn modelId="{D29A3242-2BFE-4F1D-9DE9-1AD65AC35CF4}" type="presOf" srcId="{D3507F1D-38CF-4C52-9088-4742E0593FA2}" destId="{35DCBB7A-DE5B-4736-ACC4-10C35F33B617}" srcOrd="0" destOrd="0" presId="urn:microsoft.com/office/officeart/2005/8/layout/matrix3"/>
    <dgm:cxn modelId="{2FCF9EDE-340F-46C9-8E13-A05CE6220BE6}" srcId="{26E9F78F-E7AE-4F67-8F85-76F04C0306FE}" destId="{D3507F1D-38CF-4C52-9088-4742E0593FA2}" srcOrd="0" destOrd="0" parTransId="{5ACA41BF-4023-4BBC-9C71-D5C083554288}" sibTransId="{F9C80589-0A25-4B7D-9D23-D748C5FA3901}"/>
    <dgm:cxn modelId="{5992079C-13C3-4246-950B-FE77E3F03B30}" type="presOf" srcId="{26E9F78F-E7AE-4F67-8F85-76F04C0306FE}" destId="{0FE10D39-D0B9-4EAB-B191-7A74C74C356E}" srcOrd="0" destOrd="0" presId="urn:microsoft.com/office/officeart/2005/8/layout/matrix3"/>
    <dgm:cxn modelId="{BCD07326-6AFD-43B1-93C0-8EC5F7D75D5A}" srcId="{26E9F78F-E7AE-4F67-8F85-76F04C0306FE}" destId="{2CB977A1-1218-40E9-8126-42EDCE3211E5}" srcOrd="3" destOrd="0" parTransId="{74918186-1B73-4114-AB0E-A50979947459}" sibTransId="{2C78E574-ADD9-403F-A498-067951D148E8}"/>
    <dgm:cxn modelId="{63847B4B-7C9D-45A1-9EE1-5F1849D6D56E}" srcId="{26E9F78F-E7AE-4F67-8F85-76F04C0306FE}" destId="{56DF8779-2C4E-4151-AE58-94A82A238934}" srcOrd="2" destOrd="0" parTransId="{2D6B4905-DDF2-4EA5-BD35-A5D57A895007}" sibTransId="{7351383C-E58A-4927-A2BD-6D731332EDF1}"/>
    <dgm:cxn modelId="{2CFF9D61-9E71-4C47-A2A5-2E49E21FC0E9}" srcId="{26E9F78F-E7AE-4F67-8F85-76F04C0306FE}" destId="{460994A3-C275-4635-96D0-38AB159877CD}" srcOrd="4" destOrd="0" parTransId="{0025C23F-52B9-43F9-B471-EF1B64EFC303}" sibTransId="{FDF44AB5-1F7F-4D58-AD7C-C3051456BE02}"/>
    <dgm:cxn modelId="{641C8E55-86DB-4219-98FD-ECD4D3CD46B5}" srcId="{26E9F78F-E7AE-4F67-8F85-76F04C0306FE}" destId="{B3210F7B-F753-4869-9110-94F71D255C43}" srcOrd="1" destOrd="0" parTransId="{38E0C6B8-FC6A-4E06-8BD6-88823BA6582A}" sibTransId="{685A356A-1792-462E-8E8E-AFF52A17C39A}"/>
    <dgm:cxn modelId="{A6D7C514-AFC2-4CA7-B996-DAD543EB8527}" type="presOf" srcId="{B3210F7B-F753-4869-9110-94F71D255C43}" destId="{F173F168-E414-401F-BDC3-CF3485754736}" srcOrd="0" destOrd="0" presId="urn:microsoft.com/office/officeart/2005/8/layout/matrix3"/>
    <dgm:cxn modelId="{EBCFB18F-B543-444A-9A3F-C23ABDCE2DD1}" type="presOf" srcId="{2CB977A1-1218-40E9-8126-42EDCE3211E5}" destId="{C94CFE8D-BCC7-452B-B236-A11E546F1327}" srcOrd="0" destOrd="0" presId="urn:microsoft.com/office/officeart/2005/8/layout/matrix3"/>
    <dgm:cxn modelId="{34C3E8CE-670A-4E88-BE31-6142E70E9CBA}" type="presParOf" srcId="{0FE10D39-D0B9-4EAB-B191-7A74C74C356E}" destId="{57C49E09-3CE0-4D1E-A580-21DADF00A8C8}" srcOrd="0" destOrd="0" presId="urn:microsoft.com/office/officeart/2005/8/layout/matrix3"/>
    <dgm:cxn modelId="{EAB4C1A0-3BF1-42EC-8FA3-590EFC8C4AF3}" type="presParOf" srcId="{0FE10D39-D0B9-4EAB-B191-7A74C74C356E}" destId="{35DCBB7A-DE5B-4736-ACC4-10C35F33B617}" srcOrd="1" destOrd="0" presId="urn:microsoft.com/office/officeart/2005/8/layout/matrix3"/>
    <dgm:cxn modelId="{60DC99F5-9A36-4971-8CCC-B3DCD8C53FCA}" type="presParOf" srcId="{0FE10D39-D0B9-4EAB-B191-7A74C74C356E}" destId="{F173F168-E414-401F-BDC3-CF3485754736}" srcOrd="2" destOrd="0" presId="urn:microsoft.com/office/officeart/2005/8/layout/matrix3"/>
    <dgm:cxn modelId="{E169669B-8E77-4110-AF2D-93D47E3F5A83}" type="presParOf" srcId="{0FE10D39-D0B9-4EAB-B191-7A74C74C356E}" destId="{68A9E2EC-228A-46E2-8F9D-C1E82A178EA3}" srcOrd="3" destOrd="0" presId="urn:microsoft.com/office/officeart/2005/8/layout/matrix3"/>
    <dgm:cxn modelId="{0E8AE72B-4F18-434F-9301-D8DDB1921E62}" type="presParOf" srcId="{0FE10D39-D0B9-4EAB-B191-7A74C74C356E}" destId="{C94CFE8D-BCC7-452B-B236-A11E546F132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8B663F-FD4A-4CE3-A220-DFE8F599ECB9}" type="doc">
      <dgm:prSet loTypeId="urn:microsoft.com/office/officeart/2005/8/layout/radial2" loCatId="relationship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FC8CA51A-1CA1-4982-B7F0-96925C9EC36E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TOTAL: R$ 16.124,00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C5BE83-4656-4C5C-BEC3-F0E378FF538A}" type="parTrans" cxnId="{A3E627D8-6360-44C9-9477-052EBD4EEFC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96628-9E5C-4D83-BE5C-CBE7ABD0C5AA}" type="sibTrans" cxnId="{A3E627D8-6360-44C9-9477-052EBD4EEFCB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2BD632-5036-485C-B08C-6F1E6C3E5C3F}">
      <dgm:prSet custT="1"/>
      <dgm:spPr/>
      <dgm:t>
        <a:bodyPr/>
        <a:lstStyle/>
        <a:p>
          <a:pPr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R$ 11.000,00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94B0D-AAE3-4FD1-9706-E87DF0D23126}" type="parTrans" cxnId="{3694BF87-0B3A-4391-B606-99E51E86B777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2CB26E-5C11-4E70-A8D7-387EE3C9A9A1}" type="sibTrans" cxnId="{3694BF87-0B3A-4391-B606-99E51E86B777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D2994-7E1F-45AD-A496-EFB3B02D1464}">
      <dgm:prSet custT="1"/>
      <dgm:spPr/>
      <dgm:t>
        <a:bodyPr/>
        <a:lstStyle/>
        <a:p>
          <a:pPr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R$ 6.600,00 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39D41-58F8-4651-9192-44D6397B5827}" type="parTrans" cxnId="{ADECD55A-8237-4032-AA0D-7A7381A7A00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CB1B7-4554-4B29-94BD-91335CD00F5A}" type="sibTrans" cxnId="{ADECD55A-8237-4032-AA0D-7A7381A7A00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4AC3EE-B2DB-4136-9068-DC22A3B626D0}">
      <dgm:prSet custT="1"/>
      <dgm:spPr/>
      <dgm:t>
        <a:bodyPr/>
        <a:lstStyle/>
        <a:p>
          <a:pPr rtl="0"/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R$ 2.200,00 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5DC10-3254-4B61-9125-D39F7334FBDF}" type="parTrans" cxnId="{F378B8A4-743B-4BF6-8C35-52B8BBB8AE5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622EE-800C-48B3-9754-C0A81AA70E0D}" type="sibTrans" cxnId="{F378B8A4-743B-4BF6-8C35-52B8BBB8AE51}">
      <dgm:prSet/>
      <dgm:spPr/>
      <dgm:t>
        <a:bodyPr/>
        <a:lstStyle/>
        <a:p>
          <a:endParaRPr lang="pt-BR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D05DF-47EA-47E2-B4A2-B5D5274C923E}" type="pres">
      <dgm:prSet presAssocID="{BC8B663F-FD4A-4CE3-A220-DFE8F599ECB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C35E3EE-A1DC-49E8-9775-F38101235156}" type="pres">
      <dgm:prSet presAssocID="{BC8B663F-FD4A-4CE3-A220-DFE8F599ECB9}" presName="cycle" presStyleCnt="0"/>
      <dgm:spPr/>
    </dgm:pt>
    <dgm:pt modelId="{7E0EBD09-0653-42BD-B9B0-F05E133799DC}" type="pres">
      <dgm:prSet presAssocID="{BC8B663F-FD4A-4CE3-A220-DFE8F599ECB9}" presName="centerShape" presStyleCnt="0"/>
      <dgm:spPr/>
    </dgm:pt>
    <dgm:pt modelId="{F52A495C-1FF5-44DE-A0FF-143E11A90F60}" type="pres">
      <dgm:prSet presAssocID="{BC8B663F-FD4A-4CE3-A220-DFE8F599ECB9}" presName="connSite" presStyleLbl="node1" presStyleIdx="0" presStyleCnt="5"/>
      <dgm:spPr/>
    </dgm:pt>
    <dgm:pt modelId="{41C54CC4-06A2-4F04-9948-A04A65B7A91F}" type="pres">
      <dgm:prSet presAssocID="{BC8B663F-FD4A-4CE3-A220-DFE8F599ECB9}" presName="visible" presStyleLbl="node1" presStyleIdx="0" presStyleCnt="5" custFlipVert="0" custFlipHor="0" custScaleX="65846" custScaleY="3921" custLinFactNeighborX="31535" custLinFactNeighborY="67892"/>
      <dgm:spPr>
        <a:prstGeom prst="ellipse">
          <a:avLst/>
        </a:prstGeom>
        <a:gradFill rotWithShape="0">
          <a:gsLst>
            <a:gs pos="0">
              <a:schemeClr val="bg1"/>
            </a:gs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0">
              <a:schemeClr val="bg1">
                <a:lumMod val="85000"/>
              </a:schemeClr>
            </a:gs>
          </a:gsLst>
        </a:gradFill>
      </dgm:spPr>
    </dgm:pt>
    <dgm:pt modelId="{FE21B17D-D391-4988-9898-8403C4331762}" type="pres">
      <dgm:prSet presAssocID="{73C5BE83-4656-4C5C-BEC3-F0E378FF538A}" presName="Name25" presStyleLbl="parChTrans1D1" presStyleIdx="0" presStyleCnt="4"/>
      <dgm:spPr/>
      <dgm:t>
        <a:bodyPr/>
        <a:lstStyle/>
        <a:p>
          <a:endParaRPr lang="pt-BR"/>
        </a:p>
      </dgm:t>
    </dgm:pt>
    <dgm:pt modelId="{98319704-85EF-438B-BD95-F80C23404444}" type="pres">
      <dgm:prSet presAssocID="{FC8CA51A-1CA1-4982-B7F0-96925C9EC36E}" presName="node" presStyleCnt="0"/>
      <dgm:spPr/>
    </dgm:pt>
    <dgm:pt modelId="{1809239F-C94C-42A7-A1A2-E1CC68419669}" type="pres">
      <dgm:prSet presAssocID="{FC8CA51A-1CA1-4982-B7F0-96925C9EC36E}" presName="parentNode" presStyleLbl="node1" presStyleIdx="1" presStyleCnt="5" custScaleX="217209" custScaleY="206273" custLinFactX="-66558" custLinFactY="55749" custLinFactNeighborX="-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B48FB3-17E3-416B-8820-8C61684E45DA}" type="pres">
      <dgm:prSet presAssocID="{FC8CA51A-1CA1-4982-B7F0-96925C9EC36E}" presName="childNode" presStyleLbl="revTx" presStyleIdx="0" presStyleCnt="0">
        <dgm:presLayoutVars>
          <dgm:bulletEnabled val="1"/>
        </dgm:presLayoutVars>
      </dgm:prSet>
      <dgm:spPr/>
    </dgm:pt>
    <dgm:pt modelId="{86148E03-CB61-452E-8948-4E779D9ED8C2}" type="pres">
      <dgm:prSet presAssocID="{D1894B0D-AAE3-4FD1-9706-E87DF0D23126}" presName="Name25" presStyleLbl="parChTrans1D1" presStyleIdx="1" presStyleCnt="4"/>
      <dgm:spPr/>
      <dgm:t>
        <a:bodyPr/>
        <a:lstStyle/>
        <a:p>
          <a:endParaRPr lang="pt-BR"/>
        </a:p>
      </dgm:t>
    </dgm:pt>
    <dgm:pt modelId="{E81EE54F-9DCD-4C52-8826-55916822B5FD}" type="pres">
      <dgm:prSet presAssocID="{D02BD632-5036-485C-B08C-6F1E6C3E5C3F}" presName="node" presStyleCnt="0"/>
      <dgm:spPr/>
    </dgm:pt>
    <dgm:pt modelId="{DFD0C92E-21D6-4076-A81F-7CFBD2F8988B}" type="pres">
      <dgm:prSet presAssocID="{D02BD632-5036-485C-B08C-6F1E6C3E5C3F}" presName="parentNode" presStyleLbl="node1" presStyleIdx="2" presStyleCnt="5" custScaleX="176643" custScaleY="161752" custLinFactX="43606" custLinFactY="-36320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762ABC-1CFA-4BDC-A916-DB03F0BFDA5B}" type="pres">
      <dgm:prSet presAssocID="{D02BD632-5036-485C-B08C-6F1E6C3E5C3F}" presName="childNode" presStyleLbl="revTx" presStyleIdx="0" presStyleCnt="0">
        <dgm:presLayoutVars>
          <dgm:bulletEnabled val="1"/>
        </dgm:presLayoutVars>
      </dgm:prSet>
      <dgm:spPr/>
    </dgm:pt>
    <dgm:pt modelId="{727A8FEA-AEC8-4433-A097-F08350DE4246}" type="pres">
      <dgm:prSet presAssocID="{2AC39D41-58F8-4651-9192-44D6397B5827}" presName="Name25" presStyleLbl="parChTrans1D1" presStyleIdx="2" presStyleCnt="4"/>
      <dgm:spPr/>
      <dgm:t>
        <a:bodyPr/>
        <a:lstStyle/>
        <a:p>
          <a:endParaRPr lang="pt-BR"/>
        </a:p>
      </dgm:t>
    </dgm:pt>
    <dgm:pt modelId="{EB6DAE23-FBB0-4BEF-8620-79C8FE657724}" type="pres">
      <dgm:prSet presAssocID="{CDBD2994-7E1F-45AD-A496-EFB3B02D1464}" presName="node" presStyleCnt="0"/>
      <dgm:spPr/>
    </dgm:pt>
    <dgm:pt modelId="{23BE07B7-A643-4BE0-861D-A54F750F2408}" type="pres">
      <dgm:prSet presAssocID="{CDBD2994-7E1F-45AD-A496-EFB3B02D1464}" presName="parentNode" presStyleLbl="node1" presStyleIdx="3" presStyleCnt="5" custAng="0" custScaleX="187733" custScaleY="174695" custLinFactX="53717" custLinFactNeighborX="100000" custLinFactNeighborY="-7926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E5EF8E-2372-4355-8E42-C28029C91150}" type="pres">
      <dgm:prSet presAssocID="{CDBD2994-7E1F-45AD-A496-EFB3B02D1464}" presName="childNode" presStyleLbl="revTx" presStyleIdx="0" presStyleCnt="0">
        <dgm:presLayoutVars>
          <dgm:bulletEnabled val="1"/>
        </dgm:presLayoutVars>
      </dgm:prSet>
      <dgm:spPr/>
    </dgm:pt>
    <dgm:pt modelId="{DD68082B-546D-4EB6-A980-AED06D3921D1}" type="pres">
      <dgm:prSet presAssocID="{DBC5DC10-3254-4B61-9125-D39F7334FBDF}" presName="Name25" presStyleLbl="parChTrans1D1" presStyleIdx="3" presStyleCnt="4"/>
      <dgm:spPr/>
      <dgm:t>
        <a:bodyPr/>
        <a:lstStyle/>
        <a:p>
          <a:endParaRPr lang="pt-BR"/>
        </a:p>
      </dgm:t>
    </dgm:pt>
    <dgm:pt modelId="{85C8CDBD-A3EB-4842-96C7-46453D12BA0D}" type="pres">
      <dgm:prSet presAssocID="{154AC3EE-B2DB-4136-9068-DC22A3B626D0}" presName="node" presStyleCnt="0"/>
      <dgm:spPr/>
    </dgm:pt>
    <dgm:pt modelId="{0F7DB1F8-ECF3-426D-B9F3-B61BEEB3BECB}" type="pres">
      <dgm:prSet presAssocID="{154AC3EE-B2DB-4136-9068-DC22A3B626D0}" presName="parentNode" presStyleLbl="node1" presStyleIdx="4" presStyleCnt="5" custScaleX="181436" custScaleY="172384" custLinFactX="100000" custLinFactNeighborX="119067" custLinFactNeighborY="497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F39C4D-6D77-49E0-A159-F739F7070C2E}" type="pres">
      <dgm:prSet presAssocID="{154AC3EE-B2DB-4136-9068-DC22A3B626D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552B1EC-BD1C-4400-8A1B-672D5B4B5571}" type="presOf" srcId="{2AC39D41-58F8-4651-9192-44D6397B5827}" destId="{727A8FEA-AEC8-4433-A097-F08350DE4246}" srcOrd="0" destOrd="0" presId="urn:microsoft.com/office/officeart/2005/8/layout/radial2"/>
    <dgm:cxn modelId="{5A443C48-CC71-4C7C-8DA3-0313ACD4E362}" type="presOf" srcId="{D1894B0D-AAE3-4FD1-9706-E87DF0D23126}" destId="{86148E03-CB61-452E-8948-4E779D9ED8C2}" srcOrd="0" destOrd="0" presId="urn:microsoft.com/office/officeart/2005/8/layout/radial2"/>
    <dgm:cxn modelId="{877C5C76-D5B6-43A9-A8CD-D1EB89DE6BF6}" type="presOf" srcId="{73C5BE83-4656-4C5C-BEC3-F0E378FF538A}" destId="{FE21B17D-D391-4988-9898-8403C4331762}" srcOrd="0" destOrd="0" presId="urn:microsoft.com/office/officeart/2005/8/layout/radial2"/>
    <dgm:cxn modelId="{8D35D039-2836-48DA-8B8F-39EA22A20911}" type="presOf" srcId="{BC8B663F-FD4A-4CE3-A220-DFE8F599ECB9}" destId="{62CD05DF-47EA-47E2-B4A2-B5D5274C923E}" srcOrd="0" destOrd="0" presId="urn:microsoft.com/office/officeart/2005/8/layout/radial2"/>
    <dgm:cxn modelId="{CE6B40E1-6D56-4757-8729-1BDEB89EB2F5}" type="presOf" srcId="{DBC5DC10-3254-4B61-9125-D39F7334FBDF}" destId="{DD68082B-546D-4EB6-A980-AED06D3921D1}" srcOrd="0" destOrd="0" presId="urn:microsoft.com/office/officeart/2005/8/layout/radial2"/>
    <dgm:cxn modelId="{3694BF87-0B3A-4391-B606-99E51E86B777}" srcId="{BC8B663F-FD4A-4CE3-A220-DFE8F599ECB9}" destId="{D02BD632-5036-485C-B08C-6F1E6C3E5C3F}" srcOrd="1" destOrd="0" parTransId="{D1894B0D-AAE3-4FD1-9706-E87DF0D23126}" sibTransId="{352CB26E-5C11-4E70-A8D7-387EE3C9A9A1}"/>
    <dgm:cxn modelId="{E4F70A2E-F6DB-4E6B-BC66-AE768BD6B8CE}" type="presOf" srcId="{CDBD2994-7E1F-45AD-A496-EFB3B02D1464}" destId="{23BE07B7-A643-4BE0-861D-A54F750F2408}" srcOrd="0" destOrd="0" presId="urn:microsoft.com/office/officeart/2005/8/layout/radial2"/>
    <dgm:cxn modelId="{ADECD55A-8237-4032-AA0D-7A7381A7A001}" srcId="{BC8B663F-FD4A-4CE3-A220-DFE8F599ECB9}" destId="{CDBD2994-7E1F-45AD-A496-EFB3B02D1464}" srcOrd="2" destOrd="0" parTransId="{2AC39D41-58F8-4651-9192-44D6397B5827}" sibTransId="{D18CB1B7-4554-4B29-94BD-91335CD00F5A}"/>
    <dgm:cxn modelId="{145E1EE1-3637-456C-8477-8828453E8C67}" type="presOf" srcId="{D02BD632-5036-485C-B08C-6F1E6C3E5C3F}" destId="{DFD0C92E-21D6-4076-A81F-7CFBD2F8988B}" srcOrd="0" destOrd="0" presId="urn:microsoft.com/office/officeart/2005/8/layout/radial2"/>
    <dgm:cxn modelId="{F378B8A4-743B-4BF6-8C35-52B8BBB8AE51}" srcId="{BC8B663F-FD4A-4CE3-A220-DFE8F599ECB9}" destId="{154AC3EE-B2DB-4136-9068-DC22A3B626D0}" srcOrd="3" destOrd="0" parTransId="{DBC5DC10-3254-4B61-9125-D39F7334FBDF}" sibTransId="{0FF622EE-800C-48B3-9754-C0A81AA70E0D}"/>
    <dgm:cxn modelId="{A3E627D8-6360-44C9-9477-052EBD4EEFCB}" srcId="{BC8B663F-FD4A-4CE3-A220-DFE8F599ECB9}" destId="{FC8CA51A-1CA1-4982-B7F0-96925C9EC36E}" srcOrd="0" destOrd="0" parTransId="{73C5BE83-4656-4C5C-BEC3-F0E378FF538A}" sibTransId="{A9496628-9E5C-4D83-BE5C-CBE7ABD0C5AA}"/>
    <dgm:cxn modelId="{99FAFD45-DC41-43E7-BC91-EBDA2E8B4DCD}" type="presOf" srcId="{154AC3EE-B2DB-4136-9068-DC22A3B626D0}" destId="{0F7DB1F8-ECF3-426D-B9F3-B61BEEB3BECB}" srcOrd="0" destOrd="0" presId="urn:microsoft.com/office/officeart/2005/8/layout/radial2"/>
    <dgm:cxn modelId="{4ABA931B-1AFD-49C0-9AAD-6CC0E2B8FC6E}" type="presOf" srcId="{FC8CA51A-1CA1-4982-B7F0-96925C9EC36E}" destId="{1809239F-C94C-42A7-A1A2-E1CC68419669}" srcOrd="0" destOrd="0" presId="urn:microsoft.com/office/officeart/2005/8/layout/radial2"/>
    <dgm:cxn modelId="{A89729B5-5C75-4D66-81C8-B388D9D11050}" type="presParOf" srcId="{62CD05DF-47EA-47E2-B4A2-B5D5274C923E}" destId="{3C35E3EE-A1DC-49E8-9775-F38101235156}" srcOrd="0" destOrd="0" presId="urn:microsoft.com/office/officeart/2005/8/layout/radial2"/>
    <dgm:cxn modelId="{F49E5A63-47BD-41F0-8B3E-DCA702A09E56}" type="presParOf" srcId="{3C35E3EE-A1DC-49E8-9775-F38101235156}" destId="{7E0EBD09-0653-42BD-B9B0-F05E133799DC}" srcOrd="0" destOrd="0" presId="urn:microsoft.com/office/officeart/2005/8/layout/radial2"/>
    <dgm:cxn modelId="{21431FEA-7E00-4EB4-AFA5-BC61A47A49C7}" type="presParOf" srcId="{7E0EBD09-0653-42BD-B9B0-F05E133799DC}" destId="{F52A495C-1FF5-44DE-A0FF-143E11A90F60}" srcOrd="0" destOrd="0" presId="urn:microsoft.com/office/officeart/2005/8/layout/radial2"/>
    <dgm:cxn modelId="{93BFD7FE-9784-426C-86CF-A84299117385}" type="presParOf" srcId="{7E0EBD09-0653-42BD-B9B0-F05E133799DC}" destId="{41C54CC4-06A2-4F04-9948-A04A65B7A91F}" srcOrd="1" destOrd="0" presId="urn:microsoft.com/office/officeart/2005/8/layout/radial2"/>
    <dgm:cxn modelId="{DE888C4A-7046-4951-81A6-45D67EF49BC3}" type="presParOf" srcId="{3C35E3EE-A1DC-49E8-9775-F38101235156}" destId="{FE21B17D-D391-4988-9898-8403C4331762}" srcOrd="1" destOrd="0" presId="urn:microsoft.com/office/officeart/2005/8/layout/radial2"/>
    <dgm:cxn modelId="{F0779DF4-42FF-4888-9067-14198095F280}" type="presParOf" srcId="{3C35E3EE-A1DC-49E8-9775-F38101235156}" destId="{98319704-85EF-438B-BD95-F80C23404444}" srcOrd="2" destOrd="0" presId="urn:microsoft.com/office/officeart/2005/8/layout/radial2"/>
    <dgm:cxn modelId="{7FAD3D81-68B7-47EB-978E-09A43CD4581E}" type="presParOf" srcId="{98319704-85EF-438B-BD95-F80C23404444}" destId="{1809239F-C94C-42A7-A1A2-E1CC68419669}" srcOrd="0" destOrd="0" presId="urn:microsoft.com/office/officeart/2005/8/layout/radial2"/>
    <dgm:cxn modelId="{326D4132-9FD0-4562-A468-2917AB7FD7A0}" type="presParOf" srcId="{98319704-85EF-438B-BD95-F80C23404444}" destId="{F6B48FB3-17E3-416B-8820-8C61684E45DA}" srcOrd="1" destOrd="0" presId="urn:microsoft.com/office/officeart/2005/8/layout/radial2"/>
    <dgm:cxn modelId="{8A372DF4-BD65-41FB-80E6-6E8FBEED47A6}" type="presParOf" srcId="{3C35E3EE-A1DC-49E8-9775-F38101235156}" destId="{86148E03-CB61-452E-8948-4E779D9ED8C2}" srcOrd="3" destOrd="0" presId="urn:microsoft.com/office/officeart/2005/8/layout/radial2"/>
    <dgm:cxn modelId="{5E0748D5-D8AE-499A-AA02-ABAE6DF53B9A}" type="presParOf" srcId="{3C35E3EE-A1DC-49E8-9775-F38101235156}" destId="{E81EE54F-9DCD-4C52-8826-55916822B5FD}" srcOrd="4" destOrd="0" presId="urn:microsoft.com/office/officeart/2005/8/layout/radial2"/>
    <dgm:cxn modelId="{B2E661E7-FEEB-4523-BB1C-8D93BE48A211}" type="presParOf" srcId="{E81EE54F-9DCD-4C52-8826-55916822B5FD}" destId="{DFD0C92E-21D6-4076-A81F-7CFBD2F8988B}" srcOrd="0" destOrd="0" presId="urn:microsoft.com/office/officeart/2005/8/layout/radial2"/>
    <dgm:cxn modelId="{A860A182-D2CB-4A06-A0D7-81D4EEFE461A}" type="presParOf" srcId="{E81EE54F-9DCD-4C52-8826-55916822B5FD}" destId="{42762ABC-1CFA-4BDC-A916-DB03F0BFDA5B}" srcOrd="1" destOrd="0" presId="urn:microsoft.com/office/officeart/2005/8/layout/radial2"/>
    <dgm:cxn modelId="{92D3114B-6F54-401A-ACD7-A5C2FF8B9578}" type="presParOf" srcId="{3C35E3EE-A1DC-49E8-9775-F38101235156}" destId="{727A8FEA-AEC8-4433-A097-F08350DE4246}" srcOrd="5" destOrd="0" presId="urn:microsoft.com/office/officeart/2005/8/layout/radial2"/>
    <dgm:cxn modelId="{142011A8-22D5-4FE1-8B0F-3519086A0A02}" type="presParOf" srcId="{3C35E3EE-A1DC-49E8-9775-F38101235156}" destId="{EB6DAE23-FBB0-4BEF-8620-79C8FE657724}" srcOrd="6" destOrd="0" presId="urn:microsoft.com/office/officeart/2005/8/layout/radial2"/>
    <dgm:cxn modelId="{FA518D86-FD26-4104-8F97-9EEA2B2B0D46}" type="presParOf" srcId="{EB6DAE23-FBB0-4BEF-8620-79C8FE657724}" destId="{23BE07B7-A643-4BE0-861D-A54F750F2408}" srcOrd="0" destOrd="0" presId="urn:microsoft.com/office/officeart/2005/8/layout/radial2"/>
    <dgm:cxn modelId="{DEF6D872-234F-4449-B24F-256C35E086B9}" type="presParOf" srcId="{EB6DAE23-FBB0-4BEF-8620-79C8FE657724}" destId="{19E5EF8E-2372-4355-8E42-C28029C91150}" srcOrd="1" destOrd="0" presId="urn:microsoft.com/office/officeart/2005/8/layout/radial2"/>
    <dgm:cxn modelId="{F1A09ABB-3AC5-44AA-B1F7-913EA36380A3}" type="presParOf" srcId="{3C35E3EE-A1DC-49E8-9775-F38101235156}" destId="{DD68082B-546D-4EB6-A980-AED06D3921D1}" srcOrd="7" destOrd="0" presId="urn:microsoft.com/office/officeart/2005/8/layout/radial2"/>
    <dgm:cxn modelId="{4B6F4287-6A56-4CE6-90E0-E5E86FE65940}" type="presParOf" srcId="{3C35E3EE-A1DC-49E8-9775-F38101235156}" destId="{85C8CDBD-A3EB-4842-96C7-46453D12BA0D}" srcOrd="8" destOrd="0" presId="urn:microsoft.com/office/officeart/2005/8/layout/radial2"/>
    <dgm:cxn modelId="{7DC88E94-2759-4DC3-AC80-660A2303DEA5}" type="presParOf" srcId="{85C8CDBD-A3EB-4842-96C7-46453D12BA0D}" destId="{0F7DB1F8-ECF3-426D-B9F3-B61BEEB3BECB}" srcOrd="0" destOrd="0" presId="urn:microsoft.com/office/officeart/2005/8/layout/radial2"/>
    <dgm:cxn modelId="{C9FB2E46-02F3-4B0B-869C-CA17C4CF49A9}" type="presParOf" srcId="{85C8CDBD-A3EB-4842-96C7-46453D12BA0D}" destId="{5CF39C4D-6D77-49E0-A159-F739F7070C2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9F7D3F-FDEC-4707-9B7A-E16962392B8E}" type="doc">
      <dgm:prSet loTypeId="urn:microsoft.com/office/officeart/2005/8/layout/vList2" loCatId="list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BB5847C8-3339-4F6B-B14F-FD621CBCFDC2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Ótima = R$ 27.124,00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D04E7D-2A88-4B36-9F37-FB5D2E07817A}" type="parTrans" cxnId="{C615E953-C1F4-4D2C-916F-DCD3F37DB83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F0D542-9359-4D33-B7CF-4F8F32A78B89}" type="sibTrans" cxnId="{C615E953-C1F4-4D2C-916F-DCD3F37DB83B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79DD25-CCA1-46A8-B34B-5F39B879A91D}">
      <dgm:prSet custT="1"/>
      <dgm:spPr/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 = R$ 22.724,00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D8D811-237A-46BD-AE5B-53413CFA42E7}" type="parTrans" cxnId="{5B549D35-A78D-4650-B842-EB14CA1DB77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CC813F-05DC-4F7E-88EB-8E6EC3616F6E}" type="sibTrans" cxnId="{5B549D35-A78D-4650-B842-EB14CA1DB77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584D5D-B447-4796-BEDF-AFA8FEB3B5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Regular = R$ 18.324,00</a:t>
          </a:r>
          <a:endParaRPr lang="pt-B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814A34-6322-4E6A-99A0-10168A1B4DF7}" type="parTrans" cxnId="{56704720-B6D9-4876-B2F6-B6D60C7C795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BB4DC0-A8A1-4C5C-8009-3934D4EE877E}" type="sibTrans" cxnId="{56704720-B6D9-4876-B2F6-B6D60C7C7956}">
      <dgm:prSet/>
      <dgm:spPr/>
      <dgm:t>
        <a:bodyPr/>
        <a:lstStyle/>
        <a:p>
          <a:endParaRPr lang="pt-BR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9316AA-FC86-4BB2-86C0-1901E9241E9B}" type="pres">
      <dgm:prSet presAssocID="{369F7D3F-FDEC-4707-9B7A-E16962392B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E8E25A8-5878-4319-BF21-05F8A182C7DD}" type="pres">
      <dgm:prSet presAssocID="{BB5847C8-3339-4F6B-B14F-FD621CBCFDC2}" presName="parentText" presStyleLbl="node1" presStyleIdx="0" presStyleCnt="3" custScaleY="37378" custLinFactY="-208963" custLinFactNeighborX="-42966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36D025-3E15-4474-BDAD-1D9FAFE2235B}" type="pres">
      <dgm:prSet presAssocID="{C3F0D542-9359-4D33-B7CF-4F8F32A78B89}" presName="spacer" presStyleCnt="0"/>
      <dgm:spPr/>
    </dgm:pt>
    <dgm:pt modelId="{7E4E15A8-4C67-4D3E-A87A-831989104A67}" type="pres">
      <dgm:prSet presAssocID="{5279DD25-CCA1-46A8-B34B-5F39B879A91D}" presName="parentText" presStyleLbl="node1" presStyleIdx="1" presStyleCnt="3" custScaleY="39090" custLinFactNeighborY="-5671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4980A0-F1A0-4AFE-95B2-155F6D5E9093}" type="pres">
      <dgm:prSet presAssocID="{2DCC813F-05DC-4F7E-88EB-8E6EC3616F6E}" presName="spacer" presStyleCnt="0"/>
      <dgm:spPr/>
    </dgm:pt>
    <dgm:pt modelId="{5F4C5D24-199A-437E-8DB6-A1EB440DCB99}" type="pres">
      <dgm:prSet presAssocID="{C2584D5D-B447-4796-BEDF-AFA8FEB3B5FE}" presName="parentText" presStyleLbl="node1" presStyleIdx="2" presStyleCnt="3" custScaleY="34930" custLinFactY="43216" custLinFactNeighborX="104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7D2BF8D-1792-4220-A120-F3C098FDA71C}" type="presOf" srcId="{C2584D5D-B447-4796-BEDF-AFA8FEB3B5FE}" destId="{5F4C5D24-199A-437E-8DB6-A1EB440DCB99}" srcOrd="0" destOrd="0" presId="urn:microsoft.com/office/officeart/2005/8/layout/vList2"/>
    <dgm:cxn modelId="{C615E953-C1F4-4D2C-916F-DCD3F37DB83B}" srcId="{369F7D3F-FDEC-4707-9B7A-E16962392B8E}" destId="{BB5847C8-3339-4F6B-B14F-FD621CBCFDC2}" srcOrd="0" destOrd="0" parTransId="{C5D04E7D-2A88-4B36-9F37-FB5D2E07817A}" sibTransId="{C3F0D542-9359-4D33-B7CF-4F8F32A78B89}"/>
    <dgm:cxn modelId="{FEBD206E-6219-498B-8250-3078B173ED02}" type="presOf" srcId="{BB5847C8-3339-4F6B-B14F-FD621CBCFDC2}" destId="{8E8E25A8-5878-4319-BF21-05F8A182C7DD}" srcOrd="0" destOrd="0" presId="urn:microsoft.com/office/officeart/2005/8/layout/vList2"/>
    <dgm:cxn modelId="{E9EA40AE-EE6D-41F3-9A1D-FA8C886CA287}" type="presOf" srcId="{5279DD25-CCA1-46A8-B34B-5F39B879A91D}" destId="{7E4E15A8-4C67-4D3E-A87A-831989104A67}" srcOrd="0" destOrd="0" presId="urn:microsoft.com/office/officeart/2005/8/layout/vList2"/>
    <dgm:cxn modelId="{4C9B4E00-19C9-4A1C-9D6A-7BF9EDAB0BDB}" type="presOf" srcId="{369F7D3F-FDEC-4707-9B7A-E16962392B8E}" destId="{FA9316AA-FC86-4BB2-86C0-1901E9241E9B}" srcOrd="0" destOrd="0" presId="urn:microsoft.com/office/officeart/2005/8/layout/vList2"/>
    <dgm:cxn modelId="{56704720-B6D9-4876-B2F6-B6D60C7C7956}" srcId="{369F7D3F-FDEC-4707-9B7A-E16962392B8E}" destId="{C2584D5D-B447-4796-BEDF-AFA8FEB3B5FE}" srcOrd="2" destOrd="0" parTransId="{93814A34-6322-4E6A-99A0-10168A1B4DF7}" sibTransId="{B7BB4DC0-A8A1-4C5C-8009-3934D4EE877E}"/>
    <dgm:cxn modelId="{5B549D35-A78D-4650-B842-EB14CA1DB776}" srcId="{369F7D3F-FDEC-4707-9B7A-E16962392B8E}" destId="{5279DD25-CCA1-46A8-B34B-5F39B879A91D}" srcOrd="1" destOrd="0" parTransId="{2DD8D811-237A-46BD-AE5B-53413CFA42E7}" sibTransId="{2DCC813F-05DC-4F7E-88EB-8E6EC3616F6E}"/>
    <dgm:cxn modelId="{9A378B24-1C44-4AE7-8B82-7144793EF594}" type="presParOf" srcId="{FA9316AA-FC86-4BB2-86C0-1901E9241E9B}" destId="{8E8E25A8-5878-4319-BF21-05F8A182C7DD}" srcOrd="0" destOrd="0" presId="urn:microsoft.com/office/officeart/2005/8/layout/vList2"/>
    <dgm:cxn modelId="{D3A56F3F-6D9A-4A58-91B0-BDE7409FB263}" type="presParOf" srcId="{FA9316AA-FC86-4BB2-86C0-1901E9241E9B}" destId="{6436D025-3E15-4474-BDAD-1D9FAFE2235B}" srcOrd="1" destOrd="0" presId="urn:microsoft.com/office/officeart/2005/8/layout/vList2"/>
    <dgm:cxn modelId="{9609498E-5B09-448A-ABB0-5FBAD84BBB7F}" type="presParOf" srcId="{FA9316AA-FC86-4BB2-86C0-1901E9241E9B}" destId="{7E4E15A8-4C67-4D3E-A87A-831989104A67}" srcOrd="2" destOrd="0" presId="urn:microsoft.com/office/officeart/2005/8/layout/vList2"/>
    <dgm:cxn modelId="{215578C5-8297-4B11-B0C0-04CBF43A8BE2}" type="presParOf" srcId="{FA9316AA-FC86-4BB2-86C0-1901E9241E9B}" destId="{454980A0-F1A0-4AFE-95B2-155F6D5E9093}" srcOrd="3" destOrd="0" presId="urn:microsoft.com/office/officeart/2005/8/layout/vList2"/>
    <dgm:cxn modelId="{2CFBEFFF-DE34-4AB7-B65F-88150FCC0445}" type="presParOf" srcId="{FA9316AA-FC86-4BB2-86C0-1901E9241E9B}" destId="{5F4C5D24-199A-437E-8DB6-A1EB440DCB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36CD1B0-D627-43D9-9B33-7D0083BC12D7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61526C9-D4C0-43F6-AE83-3FA2988BB93B}">
      <dgm:prSet phldrT="[Texto]" custT="1"/>
      <dgm:spPr>
        <a:solidFill>
          <a:schemeClr val="bg2"/>
        </a:solidFill>
      </dgm:spPr>
      <dgm:t>
        <a:bodyPr/>
        <a:lstStyle/>
        <a:p>
          <a:r>
            <a:rPr lang="pt-BR" sz="1200" b="1" dirty="0" smtClean="0">
              <a:solidFill>
                <a:srgbClr val="002060"/>
              </a:solidFill>
            </a:rPr>
            <a:t>ESB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Para que?</a:t>
          </a:r>
        </a:p>
        <a:p>
          <a:r>
            <a:rPr lang="pt-BR" sz="1200" dirty="0" smtClean="0">
              <a:solidFill>
                <a:srgbClr val="002060"/>
              </a:solidFill>
            </a:rPr>
            <a:t>Atuar  de modo integrado às equipes de AB, ofertando atenção à população coberta pela AB.  </a:t>
          </a:r>
          <a:endParaRPr lang="pt-BR" sz="1200" b="1" dirty="0" smtClean="0">
            <a:solidFill>
              <a:srgbClr val="002060"/>
            </a:solidFill>
          </a:endParaRPr>
        </a:p>
        <a:p>
          <a:r>
            <a:rPr lang="pt-BR" sz="1200" b="1" i="1" u="sng" dirty="0" smtClean="0">
              <a:solidFill>
                <a:srgbClr val="002060"/>
              </a:solidFill>
            </a:rPr>
            <a:t>O que realizam?</a:t>
          </a:r>
        </a:p>
        <a:p>
          <a:r>
            <a:rPr lang="pt-BR" sz="1200" dirty="0" smtClean="0">
              <a:solidFill>
                <a:srgbClr val="002060"/>
              </a:solidFill>
            </a:rPr>
            <a:t>Ações de promoção, prevenção, diagnóstico, tratamento, reabilitação e  manutenção da saúde, orientadas pela premissa da resolutividade. Coordenam e regulam o acesso ao cuidado no âmbito da RAS.</a:t>
          </a:r>
          <a:endParaRPr lang="pt-BR" sz="1200" b="1" i="1" u="sng" dirty="0" smtClean="0">
            <a:solidFill>
              <a:srgbClr val="002060"/>
            </a:solidFill>
          </a:endParaRPr>
        </a:p>
        <a:p>
          <a:r>
            <a:rPr lang="pt-BR" sz="1200" b="1" i="1" u="sng" dirty="0" smtClean="0">
              <a:solidFill>
                <a:srgbClr val="002060"/>
              </a:solidFill>
            </a:rPr>
            <a:t>Ações relacionadas</a:t>
          </a:r>
        </a:p>
        <a:p>
          <a:r>
            <a:rPr lang="pt-BR" sz="1200" b="0" i="0" u="none" dirty="0" smtClean="0">
              <a:solidFill>
                <a:srgbClr val="002060"/>
              </a:solidFill>
            </a:rPr>
            <a:t>PMAQ AB e demais estratégias da AB</a:t>
          </a:r>
        </a:p>
        <a:p>
          <a:endParaRPr lang="pt-BR" sz="1200" b="0" i="0" u="none" dirty="0" smtClean="0"/>
        </a:p>
        <a:p>
          <a:endParaRPr lang="pt-BR" sz="1200" b="1" i="1" u="sng" dirty="0" smtClean="0"/>
        </a:p>
        <a:p>
          <a:endParaRPr lang="pt-BR" sz="1200" dirty="0" smtClean="0"/>
        </a:p>
        <a:p>
          <a:endParaRPr lang="pt-BR" sz="1200" dirty="0" smtClean="0"/>
        </a:p>
        <a:p>
          <a:endParaRPr lang="pt-BR" sz="1200" dirty="0" smtClean="0"/>
        </a:p>
        <a:p>
          <a:endParaRPr lang="pt-BR" sz="1600" dirty="0" smtClean="0"/>
        </a:p>
      </dgm:t>
    </dgm:pt>
    <dgm:pt modelId="{2D8429B8-3933-4E9D-8CB3-B7D9FED376B1}" type="parTrans" cxnId="{389B64FF-C419-4108-A0D4-5443B2B55007}">
      <dgm:prSet/>
      <dgm:spPr/>
      <dgm:t>
        <a:bodyPr/>
        <a:lstStyle/>
        <a:p>
          <a:endParaRPr lang="pt-BR"/>
        </a:p>
      </dgm:t>
    </dgm:pt>
    <dgm:pt modelId="{90482441-29C7-484D-AD5A-72ED1676BB62}" type="sibTrans" cxnId="{389B64FF-C419-4108-A0D4-5443B2B55007}">
      <dgm:prSet/>
      <dgm:spPr/>
      <dgm:t>
        <a:bodyPr/>
        <a:lstStyle/>
        <a:p>
          <a:endParaRPr lang="pt-BR"/>
        </a:p>
      </dgm:t>
    </dgm:pt>
    <dgm:pt modelId="{A9AAAB7A-788A-433D-9C72-6BDBB2E640DD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endParaRPr lang="pt-BR" sz="1200" b="1" dirty="0" smtClean="0"/>
        </a:p>
        <a:p>
          <a:pPr algn="ctr"/>
          <a:r>
            <a:rPr lang="pt-BR" sz="1200" b="1" dirty="0" smtClean="0">
              <a:solidFill>
                <a:srgbClr val="002060"/>
              </a:solidFill>
            </a:rPr>
            <a:t>UOM</a:t>
          </a:r>
        </a:p>
        <a:p>
          <a:pPr algn="ctr"/>
          <a:r>
            <a:rPr lang="pt-BR" sz="1200" b="1" i="1" u="sng" dirty="0" smtClean="0">
              <a:solidFill>
                <a:srgbClr val="002060"/>
              </a:solidFill>
            </a:rPr>
            <a:t>Para que?</a:t>
          </a:r>
        </a:p>
        <a:p>
          <a:pPr algn="ctr"/>
          <a:r>
            <a:rPr lang="pt-BR" sz="1200" dirty="0" smtClean="0">
              <a:solidFill>
                <a:srgbClr val="002060"/>
              </a:solidFill>
            </a:rPr>
            <a:t>Garantir o acesso à atenção em saúde bucal para áreas socialmente vulneráveis, de grande dispersão populacional e/ou equipes de AB com atuação itinerante. Atendem municípios que atendem  critérios de elegibilidade.</a:t>
          </a:r>
        </a:p>
        <a:p>
          <a:pPr algn="ctr"/>
          <a:r>
            <a:rPr lang="pt-BR" sz="1200" b="1" i="1" u="sng" dirty="0" smtClean="0">
              <a:solidFill>
                <a:srgbClr val="002060"/>
              </a:solidFill>
            </a:rPr>
            <a:t>O que realizam?</a:t>
          </a:r>
        </a:p>
        <a:p>
          <a:pPr algn="ctr"/>
          <a:r>
            <a:rPr lang="pt-BR" sz="1200" b="1" dirty="0" smtClean="0">
              <a:solidFill>
                <a:srgbClr val="002060"/>
              </a:solidFill>
              <a:effectLst/>
              <a:latin typeface="Calibri"/>
              <a:cs typeface="Times New Roman"/>
            </a:rPr>
            <a:t>Atuam como equipes de saúde bucal da AB, mas de modo itinerante.</a:t>
          </a:r>
        </a:p>
        <a:p>
          <a:pPr algn="ctr"/>
          <a:r>
            <a:rPr lang="pt-BR" sz="1200" b="1" i="1" u="sng" dirty="0" smtClean="0">
              <a:solidFill>
                <a:srgbClr val="002060"/>
              </a:solidFill>
            </a:rPr>
            <a:t>Ações relacionadas</a:t>
          </a:r>
        </a:p>
        <a:p>
          <a:pPr algn="ctr"/>
          <a:r>
            <a:rPr lang="pt-BR" sz="1200" b="0" i="0" u="none" dirty="0" smtClean="0">
              <a:solidFill>
                <a:srgbClr val="002060"/>
              </a:solidFill>
            </a:rPr>
            <a:t>Territórios da cidadania, Brasil sem Miséria, Consultórios na Rua</a:t>
          </a:r>
        </a:p>
        <a:p>
          <a:pPr algn="ctr"/>
          <a:endParaRPr lang="pt-BR" sz="1200" b="0" i="0" u="none" dirty="0" smtClean="0"/>
        </a:p>
        <a:p>
          <a:pPr algn="ctr"/>
          <a:endParaRPr lang="pt-BR" sz="12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b="1" dirty="0" smtClean="0">
            <a:effectLst/>
            <a:latin typeface="Calibri"/>
            <a:cs typeface="Times New Roman"/>
          </a:endParaRPr>
        </a:p>
        <a:p>
          <a:pPr algn="ctr"/>
          <a:endParaRPr lang="pt-BR" sz="1600" dirty="0" smtClean="0"/>
        </a:p>
        <a:p>
          <a:pPr algn="ctr"/>
          <a:endParaRPr lang="pt-BR" sz="1600" dirty="0"/>
        </a:p>
      </dgm:t>
    </dgm:pt>
    <dgm:pt modelId="{2EEFD7A8-4379-4D55-9206-561684AC4941}" type="parTrans" cxnId="{952D60F8-15AE-41BF-9D13-E8831BF76B27}">
      <dgm:prSet/>
      <dgm:spPr/>
      <dgm:t>
        <a:bodyPr/>
        <a:lstStyle/>
        <a:p>
          <a:endParaRPr lang="pt-BR"/>
        </a:p>
      </dgm:t>
    </dgm:pt>
    <dgm:pt modelId="{1BDE34FD-9FBD-42A6-B1C7-7FB1BC3F1997}" type="sibTrans" cxnId="{952D60F8-15AE-41BF-9D13-E8831BF76B27}">
      <dgm:prSet/>
      <dgm:spPr/>
      <dgm:t>
        <a:bodyPr/>
        <a:lstStyle/>
        <a:p>
          <a:endParaRPr lang="pt-BR"/>
        </a:p>
      </dgm:t>
    </dgm:pt>
    <dgm:pt modelId="{16641544-6583-42E1-B1E5-0B8EFBFAFE42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 smtClean="0">
              <a:solidFill>
                <a:srgbClr val="002060"/>
              </a:solidFill>
            </a:rPr>
            <a:t>CEO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Para que?</a:t>
          </a:r>
        </a:p>
        <a:p>
          <a:r>
            <a:rPr lang="pt-BR" sz="1200" dirty="0" smtClean="0">
              <a:solidFill>
                <a:srgbClr val="002060"/>
              </a:solidFill>
            </a:rPr>
            <a:t>Serviços de atenção especializada em saúde bucal que visam à garantia da integralidade do cuidado em saúde bucal. 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O que realizam?</a:t>
          </a:r>
        </a:p>
        <a:p>
          <a:r>
            <a:rPr lang="pt-BR" sz="1200" dirty="0" smtClean="0">
              <a:solidFill>
                <a:srgbClr val="002060"/>
              </a:solidFill>
            </a:rPr>
            <a:t>Minimamente, o diagnóstico bucal, periodontia especializada, cirurgia oral, endodontia e atendimentos a pacientes com necessidades especiais. Podem ainda ofertar procedimentos de ortodontia  e implante dentário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Ações relacionadas</a:t>
          </a:r>
        </a:p>
        <a:p>
          <a:r>
            <a:rPr lang="pt-BR" sz="1200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PMAQ CEO, RCPD, ESB/AB</a:t>
          </a:r>
        </a:p>
        <a:p>
          <a:endParaRPr lang="pt-BR" sz="1200" b="1" dirty="0" smtClean="0">
            <a:effectLst/>
            <a:latin typeface="Calibri"/>
            <a:ea typeface="Calibri"/>
            <a:cs typeface="Times New Roman"/>
          </a:endParaRPr>
        </a:p>
        <a:p>
          <a:endParaRPr lang="pt-BR" sz="1200" b="1" dirty="0" smtClean="0">
            <a:effectLst/>
            <a:latin typeface="Calibri"/>
            <a:ea typeface="Calibri"/>
            <a:cs typeface="Times New Roman"/>
          </a:endParaRPr>
        </a:p>
        <a:p>
          <a:endParaRPr lang="pt-BR" sz="1200" b="1" dirty="0" smtClean="0">
            <a:effectLst/>
            <a:latin typeface="Calibri"/>
            <a:ea typeface="Calibri"/>
            <a:cs typeface="Times New Roman"/>
          </a:endParaRPr>
        </a:p>
        <a:p>
          <a:endParaRPr lang="pt-BR" sz="1600" b="1" dirty="0" smtClean="0">
            <a:effectLst/>
            <a:latin typeface="Calibri"/>
            <a:ea typeface="Calibri"/>
            <a:cs typeface="Times New Roman"/>
          </a:endParaRPr>
        </a:p>
        <a:p>
          <a:endParaRPr lang="pt-BR" sz="1600" b="1" dirty="0" smtClean="0">
            <a:effectLst/>
            <a:latin typeface="Calibri"/>
            <a:ea typeface="Calibri"/>
            <a:cs typeface="Times New Roman"/>
          </a:endParaRPr>
        </a:p>
      </dgm:t>
    </dgm:pt>
    <dgm:pt modelId="{1F8A9E86-FF4D-4231-935F-B5454CB17A2F}" type="parTrans" cxnId="{86490024-81F9-4FAD-84FC-50F6627103BB}">
      <dgm:prSet/>
      <dgm:spPr/>
      <dgm:t>
        <a:bodyPr/>
        <a:lstStyle/>
        <a:p>
          <a:endParaRPr lang="pt-BR"/>
        </a:p>
      </dgm:t>
    </dgm:pt>
    <dgm:pt modelId="{0322B198-4423-4B2E-BB59-30FB6F85BCA3}" type="sibTrans" cxnId="{86490024-81F9-4FAD-84FC-50F6627103BB}">
      <dgm:prSet/>
      <dgm:spPr/>
      <dgm:t>
        <a:bodyPr/>
        <a:lstStyle/>
        <a:p>
          <a:endParaRPr lang="pt-BR"/>
        </a:p>
      </dgm:t>
    </dgm:pt>
    <dgm:pt modelId="{DB4ADD9D-1FDA-418C-B2DD-5892572D7682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endParaRPr lang="pt-BR" sz="1200" b="1" dirty="0" smtClean="0"/>
        </a:p>
        <a:p>
          <a:r>
            <a:rPr lang="pt-BR" sz="1200" b="1" dirty="0" smtClean="0">
              <a:solidFill>
                <a:srgbClr val="002060"/>
              </a:solidFill>
            </a:rPr>
            <a:t>LRPD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Para que?</a:t>
          </a:r>
        </a:p>
        <a:p>
          <a:r>
            <a:rPr lang="pt-BR" sz="1200" dirty="0" smtClean="0">
              <a:solidFill>
                <a:srgbClr val="002060"/>
              </a:solidFill>
            </a:rPr>
            <a:t>Serviço de apoio laboratorial aos pontos de atenção da RAS  para a viabilização da reabilitação em saúde bucal . </a:t>
          </a:r>
        </a:p>
        <a:p>
          <a:r>
            <a:rPr lang="pt-BR" sz="1200" b="1" i="1" u="sng" dirty="0" smtClean="0">
              <a:solidFill>
                <a:srgbClr val="002060"/>
              </a:solidFill>
            </a:rPr>
            <a:t>O que realizam?</a:t>
          </a:r>
        </a:p>
        <a:p>
          <a:r>
            <a:rPr lang="pt-BR" sz="1200" dirty="0" smtClean="0">
              <a:solidFill>
                <a:srgbClr val="002060"/>
              </a:solidFill>
            </a:rPr>
            <a:t>Etapa laboratorial da confecção de próteses removíveis e fixas. </a:t>
          </a:r>
        </a:p>
        <a:p>
          <a:endParaRPr lang="pt-BR" sz="1200" b="1" dirty="0" smtClean="0">
            <a:solidFill>
              <a:srgbClr val="002060"/>
            </a:solidFill>
          </a:endParaRPr>
        </a:p>
        <a:p>
          <a:r>
            <a:rPr lang="pt-BR" sz="1200" b="1" i="1" u="sng" dirty="0" smtClean="0">
              <a:solidFill>
                <a:srgbClr val="002060"/>
              </a:solidFill>
            </a:rPr>
            <a:t>Ações relacionadas</a:t>
          </a:r>
        </a:p>
        <a:p>
          <a:r>
            <a:rPr lang="pt-BR" sz="1200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ESB/AB; CEO</a:t>
          </a:r>
          <a:endParaRPr lang="pt-BR" sz="1600" b="1" dirty="0" smtClean="0">
            <a:solidFill>
              <a:srgbClr val="002060"/>
            </a:solidFill>
          </a:endParaRPr>
        </a:p>
        <a:p>
          <a:endParaRPr lang="pt-BR" sz="1600" b="1" dirty="0" smtClean="0">
            <a:solidFill>
              <a:srgbClr val="002060"/>
            </a:solidFill>
          </a:endParaRPr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  <a:p>
          <a:endParaRPr lang="pt-BR" sz="1600" b="1" dirty="0" smtClean="0"/>
        </a:p>
      </dgm:t>
    </dgm:pt>
    <dgm:pt modelId="{7254F1FC-AFF9-4460-82A4-0B7963047E27}" type="sibTrans" cxnId="{B57F19C2-0A21-46D8-9CBD-031E771C00FC}">
      <dgm:prSet/>
      <dgm:spPr/>
      <dgm:t>
        <a:bodyPr/>
        <a:lstStyle/>
        <a:p>
          <a:endParaRPr lang="pt-BR"/>
        </a:p>
      </dgm:t>
    </dgm:pt>
    <dgm:pt modelId="{BFF2372B-B901-4F63-8F36-DA35022644D7}" type="parTrans" cxnId="{B57F19C2-0A21-46D8-9CBD-031E771C00FC}">
      <dgm:prSet/>
      <dgm:spPr/>
      <dgm:t>
        <a:bodyPr/>
        <a:lstStyle/>
        <a:p>
          <a:endParaRPr lang="pt-BR"/>
        </a:p>
      </dgm:t>
    </dgm:pt>
    <dgm:pt modelId="{618509D6-82D4-4E63-BAA0-1AA1C239BC1F}" type="pres">
      <dgm:prSet presAssocID="{436CD1B0-D627-43D9-9B33-7D0083BC12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EBF72D-A76E-4B40-884E-4642C97009D3}" type="pres">
      <dgm:prSet presAssocID="{436CD1B0-D627-43D9-9B33-7D0083BC12D7}" presName="fgShape" presStyleLbl="fgShp" presStyleIdx="0" presStyleCnt="1" custScaleY="125686" custLinFactY="9374" custLinFactNeighborX="-1089" custLinFactNeighborY="100000"/>
      <dgm:spPr>
        <a:solidFill>
          <a:schemeClr val="accent1"/>
        </a:solidFill>
      </dgm:spPr>
      <dgm:t>
        <a:bodyPr/>
        <a:lstStyle/>
        <a:p>
          <a:endParaRPr lang="pt-BR"/>
        </a:p>
      </dgm:t>
    </dgm:pt>
    <dgm:pt modelId="{4D266165-9412-4084-A76A-59753631E6BF}" type="pres">
      <dgm:prSet presAssocID="{436CD1B0-D627-43D9-9B33-7D0083BC12D7}" presName="linComp" presStyleCnt="0"/>
      <dgm:spPr/>
    </dgm:pt>
    <dgm:pt modelId="{74A05CAD-817C-4507-99E0-FF850684AB62}" type="pres">
      <dgm:prSet presAssocID="{D61526C9-D4C0-43F6-AE83-3FA2988BB93B}" presName="compNode" presStyleCnt="0"/>
      <dgm:spPr/>
    </dgm:pt>
    <dgm:pt modelId="{DE57DB40-14C0-4510-99A4-31E5234A2320}" type="pres">
      <dgm:prSet presAssocID="{D61526C9-D4C0-43F6-AE83-3FA2988BB93B}" presName="bkgdShape" presStyleLbl="node1" presStyleIdx="0" presStyleCnt="4"/>
      <dgm:spPr/>
      <dgm:t>
        <a:bodyPr/>
        <a:lstStyle/>
        <a:p>
          <a:endParaRPr lang="pt-BR"/>
        </a:p>
      </dgm:t>
    </dgm:pt>
    <dgm:pt modelId="{ABB2CB78-E119-4B70-99F7-FA115FCF63E5}" type="pres">
      <dgm:prSet presAssocID="{D61526C9-D4C0-43F6-AE83-3FA2988BB93B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14EF0B-D31A-474C-ACFD-13B20F69E5DB}" type="pres">
      <dgm:prSet presAssocID="{D61526C9-D4C0-43F6-AE83-3FA2988BB93B}" presName="invisiNode" presStyleLbl="node1" presStyleIdx="0" presStyleCnt="4"/>
      <dgm:spPr/>
    </dgm:pt>
    <dgm:pt modelId="{90F40BF3-D5EA-45B1-AB59-8FC40A9CE1AD}" type="pres">
      <dgm:prSet presAssocID="{D61526C9-D4C0-43F6-AE83-3FA2988BB93B}" presName="imagNode" presStyleLbl="fgImgPlace1" presStyleIdx="0" presStyleCnt="4" custScaleX="40059" custScaleY="31417" custLinFactNeighborX="-600" custLinFactNeighborY="-49199"/>
      <dgm:spPr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270500A1-CFB3-4AD6-AB0E-199B50ADB4AA}" type="pres">
      <dgm:prSet presAssocID="{90482441-29C7-484D-AD5A-72ED1676BB62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F82A433-4FA9-4983-977C-DB0F621D287E}" type="pres">
      <dgm:prSet presAssocID="{A9AAAB7A-788A-433D-9C72-6BDBB2E640DD}" presName="compNode" presStyleCnt="0"/>
      <dgm:spPr/>
    </dgm:pt>
    <dgm:pt modelId="{BB59826D-FC8B-4824-8243-5CA57CAAB16D}" type="pres">
      <dgm:prSet presAssocID="{A9AAAB7A-788A-433D-9C72-6BDBB2E640DD}" presName="bkgdShape" presStyleLbl="node1" presStyleIdx="1" presStyleCnt="4" custLinFactNeighborX="2053"/>
      <dgm:spPr/>
      <dgm:t>
        <a:bodyPr/>
        <a:lstStyle/>
        <a:p>
          <a:endParaRPr lang="pt-BR"/>
        </a:p>
      </dgm:t>
    </dgm:pt>
    <dgm:pt modelId="{71F98C75-B552-418E-970C-7792F7A0869F}" type="pres">
      <dgm:prSet presAssocID="{A9AAAB7A-788A-433D-9C72-6BDBB2E640DD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365DDA-0456-4B69-B46C-F861985C4D4F}" type="pres">
      <dgm:prSet presAssocID="{A9AAAB7A-788A-433D-9C72-6BDBB2E640DD}" presName="invisiNode" presStyleLbl="node1" presStyleIdx="1" presStyleCnt="4"/>
      <dgm:spPr/>
    </dgm:pt>
    <dgm:pt modelId="{57AA4EAE-9394-4F15-82B2-18C0571A4C6C}" type="pres">
      <dgm:prSet presAssocID="{A9AAAB7A-788A-433D-9C72-6BDBB2E640DD}" presName="imagNode" presStyleLbl="fgImgPlace1" presStyleIdx="1" presStyleCnt="4" custScaleX="41706" custScaleY="36103" custLinFactNeighborX="5260" custLinFactNeighborY="-52064"/>
      <dgm:spPr>
        <a:blipFill rotWithShape="1">
          <a:blip xmlns:r="http://schemas.openxmlformats.org/officeDocument/2006/relationships" r:embed="rId2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9D54E00E-FE9E-46A6-88AE-DD231138DAE0}" type="pres">
      <dgm:prSet presAssocID="{1BDE34FD-9FBD-42A6-B1C7-7FB1BC3F1997}" presName="sibTrans" presStyleLbl="sibTrans2D1" presStyleIdx="0" presStyleCnt="0"/>
      <dgm:spPr/>
      <dgm:t>
        <a:bodyPr/>
        <a:lstStyle/>
        <a:p>
          <a:endParaRPr lang="pt-BR"/>
        </a:p>
      </dgm:t>
    </dgm:pt>
    <dgm:pt modelId="{A672223D-FAC9-49C9-9DB1-7BD78CA51FF7}" type="pres">
      <dgm:prSet presAssocID="{16641544-6583-42E1-B1E5-0B8EFBFAFE42}" presName="compNode" presStyleCnt="0"/>
      <dgm:spPr/>
    </dgm:pt>
    <dgm:pt modelId="{AAFD9BC1-1FA8-4250-8805-406F8E622BBA}" type="pres">
      <dgm:prSet presAssocID="{16641544-6583-42E1-B1E5-0B8EFBFAFE42}" presName="bkgdShape" presStyleLbl="node1" presStyleIdx="2" presStyleCnt="4" custLinFactNeighborX="0"/>
      <dgm:spPr/>
      <dgm:t>
        <a:bodyPr/>
        <a:lstStyle/>
        <a:p>
          <a:endParaRPr lang="pt-BR"/>
        </a:p>
      </dgm:t>
    </dgm:pt>
    <dgm:pt modelId="{6896D544-F622-463F-AE1C-51E1F4331E6A}" type="pres">
      <dgm:prSet presAssocID="{16641544-6583-42E1-B1E5-0B8EFBFAFE4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534051-78F5-49BF-8238-E1226D257AC0}" type="pres">
      <dgm:prSet presAssocID="{16641544-6583-42E1-B1E5-0B8EFBFAFE42}" presName="invisiNode" presStyleLbl="node1" presStyleIdx="2" presStyleCnt="4"/>
      <dgm:spPr/>
    </dgm:pt>
    <dgm:pt modelId="{64237CF8-C052-4138-B67F-FE33C3853765}" type="pres">
      <dgm:prSet presAssocID="{16641544-6583-42E1-B1E5-0B8EFBFAFE42}" presName="imagNode" presStyleLbl="fgImgPlace1" presStyleIdx="2" presStyleCnt="4" custScaleX="42535" custScaleY="36002" custLinFactNeighborX="1460" custLinFactNeighborY="-52115"/>
      <dgm:spPr>
        <a:blipFill rotWithShape="1">
          <a:blip xmlns:r="http://schemas.openxmlformats.org/officeDocument/2006/relationships" r:embed="rId3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B6D6C675-414E-4326-A785-D82FC11AFB99}" type="pres">
      <dgm:prSet presAssocID="{0322B198-4423-4B2E-BB59-30FB6F85BCA3}" presName="sibTrans" presStyleLbl="sibTrans2D1" presStyleIdx="0" presStyleCnt="0"/>
      <dgm:spPr/>
      <dgm:t>
        <a:bodyPr/>
        <a:lstStyle/>
        <a:p>
          <a:endParaRPr lang="pt-BR"/>
        </a:p>
      </dgm:t>
    </dgm:pt>
    <dgm:pt modelId="{14105982-481D-42D3-903F-1FCF58D7B421}" type="pres">
      <dgm:prSet presAssocID="{DB4ADD9D-1FDA-418C-B2DD-5892572D7682}" presName="compNode" presStyleCnt="0"/>
      <dgm:spPr/>
    </dgm:pt>
    <dgm:pt modelId="{517DD85C-92A8-4CCA-AB91-2C9DCFB3A3D6}" type="pres">
      <dgm:prSet presAssocID="{DB4ADD9D-1FDA-418C-B2DD-5892572D7682}" presName="bkgdShape" presStyleLbl="node1" presStyleIdx="3" presStyleCnt="4" custLinFactNeighborX="-295" custLinFactNeighborY="2059"/>
      <dgm:spPr/>
      <dgm:t>
        <a:bodyPr/>
        <a:lstStyle/>
        <a:p>
          <a:endParaRPr lang="pt-BR"/>
        </a:p>
      </dgm:t>
    </dgm:pt>
    <dgm:pt modelId="{AA756770-6886-4E91-8E1B-0BD547A193CC}" type="pres">
      <dgm:prSet presAssocID="{DB4ADD9D-1FDA-418C-B2DD-5892572D768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8E0384-F6D5-47E6-9150-1AB9B761A3E9}" type="pres">
      <dgm:prSet presAssocID="{DB4ADD9D-1FDA-418C-B2DD-5892572D7682}" presName="invisiNode" presStyleLbl="node1" presStyleIdx="3" presStyleCnt="4"/>
      <dgm:spPr/>
    </dgm:pt>
    <dgm:pt modelId="{FDC1A4F6-0151-4747-B7AD-5B0E2B076A18}" type="pres">
      <dgm:prSet presAssocID="{DB4ADD9D-1FDA-418C-B2DD-5892572D7682}" presName="imagNode" presStyleLbl="fgImgPlace1" presStyleIdx="3" presStyleCnt="4" custScaleX="40456" custScaleY="34304" custLinFactNeighborX="-3736" custLinFactNeighborY="-52964"/>
      <dgm:spPr>
        <a:blipFill rotWithShape="1"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145A5566-25DB-4A93-9AC4-C1390ED2CA3E}" type="presOf" srcId="{1BDE34FD-9FBD-42A6-B1C7-7FB1BC3F1997}" destId="{9D54E00E-FE9E-46A6-88AE-DD231138DAE0}" srcOrd="0" destOrd="0" presId="urn:microsoft.com/office/officeart/2005/8/layout/hList7"/>
    <dgm:cxn modelId="{86490024-81F9-4FAD-84FC-50F6627103BB}" srcId="{436CD1B0-D627-43D9-9B33-7D0083BC12D7}" destId="{16641544-6583-42E1-B1E5-0B8EFBFAFE42}" srcOrd="2" destOrd="0" parTransId="{1F8A9E86-FF4D-4231-935F-B5454CB17A2F}" sibTransId="{0322B198-4423-4B2E-BB59-30FB6F85BCA3}"/>
    <dgm:cxn modelId="{F4112881-BB9D-405C-860D-49ADEBDB3141}" type="presOf" srcId="{90482441-29C7-484D-AD5A-72ED1676BB62}" destId="{270500A1-CFB3-4AD6-AB0E-199B50ADB4AA}" srcOrd="0" destOrd="0" presId="urn:microsoft.com/office/officeart/2005/8/layout/hList7"/>
    <dgm:cxn modelId="{B57F19C2-0A21-46D8-9CBD-031E771C00FC}" srcId="{436CD1B0-D627-43D9-9B33-7D0083BC12D7}" destId="{DB4ADD9D-1FDA-418C-B2DD-5892572D7682}" srcOrd="3" destOrd="0" parTransId="{BFF2372B-B901-4F63-8F36-DA35022644D7}" sibTransId="{7254F1FC-AFF9-4460-82A4-0B7963047E27}"/>
    <dgm:cxn modelId="{25516DB6-CBC8-497A-BD2E-F98CF5002A18}" type="presOf" srcId="{16641544-6583-42E1-B1E5-0B8EFBFAFE42}" destId="{AAFD9BC1-1FA8-4250-8805-406F8E622BBA}" srcOrd="0" destOrd="0" presId="urn:microsoft.com/office/officeart/2005/8/layout/hList7"/>
    <dgm:cxn modelId="{952D60F8-15AE-41BF-9D13-E8831BF76B27}" srcId="{436CD1B0-D627-43D9-9B33-7D0083BC12D7}" destId="{A9AAAB7A-788A-433D-9C72-6BDBB2E640DD}" srcOrd="1" destOrd="0" parTransId="{2EEFD7A8-4379-4D55-9206-561684AC4941}" sibTransId="{1BDE34FD-9FBD-42A6-B1C7-7FB1BC3F1997}"/>
    <dgm:cxn modelId="{61004BC0-DF7C-49DC-BCD4-2A15DFF7336B}" type="presOf" srcId="{D61526C9-D4C0-43F6-AE83-3FA2988BB93B}" destId="{DE57DB40-14C0-4510-99A4-31E5234A2320}" srcOrd="0" destOrd="0" presId="urn:microsoft.com/office/officeart/2005/8/layout/hList7"/>
    <dgm:cxn modelId="{389B64FF-C419-4108-A0D4-5443B2B55007}" srcId="{436CD1B0-D627-43D9-9B33-7D0083BC12D7}" destId="{D61526C9-D4C0-43F6-AE83-3FA2988BB93B}" srcOrd="0" destOrd="0" parTransId="{2D8429B8-3933-4E9D-8CB3-B7D9FED376B1}" sibTransId="{90482441-29C7-484D-AD5A-72ED1676BB62}"/>
    <dgm:cxn modelId="{5766C237-0097-4B9D-8BF2-319184C97DA4}" type="presOf" srcId="{DB4ADD9D-1FDA-418C-B2DD-5892572D7682}" destId="{AA756770-6886-4E91-8E1B-0BD547A193CC}" srcOrd="1" destOrd="0" presId="urn:microsoft.com/office/officeart/2005/8/layout/hList7"/>
    <dgm:cxn modelId="{13CD943D-0D0C-4E16-909F-EC9357E03153}" type="presOf" srcId="{0322B198-4423-4B2E-BB59-30FB6F85BCA3}" destId="{B6D6C675-414E-4326-A785-D82FC11AFB99}" srcOrd="0" destOrd="0" presId="urn:microsoft.com/office/officeart/2005/8/layout/hList7"/>
    <dgm:cxn modelId="{C7BD6B19-818D-47C3-BB74-CD5A05483C91}" type="presOf" srcId="{436CD1B0-D627-43D9-9B33-7D0083BC12D7}" destId="{618509D6-82D4-4E63-BAA0-1AA1C239BC1F}" srcOrd="0" destOrd="0" presId="urn:microsoft.com/office/officeart/2005/8/layout/hList7"/>
    <dgm:cxn modelId="{5A7C9607-1B7E-4BF2-BE58-FC157B1D3170}" type="presOf" srcId="{A9AAAB7A-788A-433D-9C72-6BDBB2E640DD}" destId="{71F98C75-B552-418E-970C-7792F7A0869F}" srcOrd="1" destOrd="0" presId="urn:microsoft.com/office/officeart/2005/8/layout/hList7"/>
    <dgm:cxn modelId="{4B34F1F7-C0AA-4E41-93DD-3E490C2A4CDF}" type="presOf" srcId="{16641544-6583-42E1-B1E5-0B8EFBFAFE42}" destId="{6896D544-F622-463F-AE1C-51E1F4331E6A}" srcOrd="1" destOrd="0" presId="urn:microsoft.com/office/officeart/2005/8/layout/hList7"/>
    <dgm:cxn modelId="{A208BBD6-6AC7-4C5B-9F70-81CDAEE133D9}" type="presOf" srcId="{D61526C9-D4C0-43F6-AE83-3FA2988BB93B}" destId="{ABB2CB78-E119-4B70-99F7-FA115FCF63E5}" srcOrd="1" destOrd="0" presId="urn:microsoft.com/office/officeart/2005/8/layout/hList7"/>
    <dgm:cxn modelId="{A03EFE80-1E45-4B5A-B6DF-F491C3F3D23D}" type="presOf" srcId="{A9AAAB7A-788A-433D-9C72-6BDBB2E640DD}" destId="{BB59826D-FC8B-4824-8243-5CA57CAAB16D}" srcOrd="0" destOrd="0" presId="urn:microsoft.com/office/officeart/2005/8/layout/hList7"/>
    <dgm:cxn modelId="{EE8E62E3-4824-4A68-87BF-82429B2A6FF4}" type="presOf" srcId="{DB4ADD9D-1FDA-418C-B2DD-5892572D7682}" destId="{517DD85C-92A8-4CCA-AB91-2C9DCFB3A3D6}" srcOrd="0" destOrd="0" presId="urn:microsoft.com/office/officeart/2005/8/layout/hList7"/>
    <dgm:cxn modelId="{97940975-E59B-470C-987F-46EC0C65CA21}" type="presParOf" srcId="{618509D6-82D4-4E63-BAA0-1AA1C239BC1F}" destId="{86EBF72D-A76E-4B40-884E-4642C97009D3}" srcOrd="0" destOrd="0" presId="urn:microsoft.com/office/officeart/2005/8/layout/hList7"/>
    <dgm:cxn modelId="{0B7928A9-9270-4EC0-9142-39F1E332B15E}" type="presParOf" srcId="{618509D6-82D4-4E63-BAA0-1AA1C239BC1F}" destId="{4D266165-9412-4084-A76A-59753631E6BF}" srcOrd="1" destOrd="0" presId="urn:microsoft.com/office/officeart/2005/8/layout/hList7"/>
    <dgm:cxn modelId="{88DBA8FD-8E75-4EB0-8E7A-A9622EA4DCCE}" type="presParOf" srcId="{4D266165-9412-4084-A76A-59753631E6BF}" destId="{74A05CAD-817C-4507-99E0-FF850684AB62}" srcOrd="0" destOrd="0" presId="urn:microsoft.com/office/officeart/2005/8/layout/hList7"/>
    <dgm:cxn modelId="{85CDC8CB-382E-4BB1-A4B6-3F56879021B2}" type="presParOf" srcId="{74A05CAD-817C-4507-99E0-FF850684AB62}" destId="{DE57DB40-14C0-4510-99A4-31E5234A2320}" srcOrd="0" destOrd="0" presId="urn:microsoft.com/office/officeart/2005/8/layout/hList7"/>
    <dgm:cxn modelId="{DB92E293-C7F1-44CD-97D2-9F34B11F7CA4}" type="presParOf" srcId="{74A05CAD-817C-4507-99E0-FF850684AB62}" destId="{ABB2CB78-E119-4B70-99F7-FA115FCF63E5}" srcOrd="1" destOrd="0" presId="urn:microsoft.com/office/officeart/2005/8/layout/hList7"/>
    <dgm:cxn modelId="{ACCA9199-A81D-454E-8E1C-EFBBBBEF7569}" type="presParOf" srcId="{74A05CAD-817C-4507-99E0-FF850684AB62}" destId="{8A14EF0B-D31A-474C-ACFD-13B20F69E5DB}" srcOrd="2" destOrd="0" presId="urn:microsoft.com/office/officeart/2005/8/layout/hList7"/>
    <dgm:cxn modelId="{C3DB33ED-AAE7-406D-A3D6-D2A22521B5ED}" type="presParOf" srcId="{74A05CAD-817C-4507-99E0-FF850684AB62}" destId="{90F40BF3-D5EA-45B1-AB59-8FC40A9CE1AD}" srcOrd="3" destOrd="0" presId="urn:microsoft.com/office/officeart/2005/8/layout/hList7"/>
    <dgm:cxn modelId="{712D29AD-C427-4333-8710-43EED0A27153}" type="presParOf" srcId="{4D266165-9412-4084-A76A-59753631E6BF}" destId="{270500A1-CFB3-4AD6-AB0E-199B50ADB4AA}" srcOrd="1" destOrd="0" presId="urn:microsoft.com/office/officeart/2005/8/layout/hList7"/>
    <dgm:cxn modelId="{4AD50A18-7783-4D5E-BE88-74794F82C982}" type="presParOf" srcId="{4D266165-9412-4084-A76A-59753631E6BF}" destId="{0F82A433-4FA9-4983-977C-DB0F621D287E}" srcOrd="2" destOrd="0" presId="urn:microsoft.com/office/officeart/2005/8/layout/hList7"/>
    <dgm:cxn modelId="{CAB37935-1D9E-4563-841C-DDFE0FCA1D3E}" type="presParOf" srcId="{0F82A433-4FA9-4983-977C-DB0F621D287E}" destId="{BB59826D-FC8B-4824-8243-5CA57CAAB16D}" srcOrd="0" destOrd="0" presId="urn:microsoft.com/office/officeart/2005/8/layout/hList7"/>
    <dgm:cxn modelId="{F31F4362-C038-42F0-8137-99277C36D433}" type="presParOf" srcId="{0F82A433-4FA9-4983-977C-DB0F621D287E}" destId="{71F98C75-B552-418E-970C-7792F7A0869F}" srcOrd="1" destOrd="0" presId="urn:microsoft.com/office/officeart/2005/8/layout/hList7"/>
    <dgm:cxn modelId="{F2DA19A5-0910-4750-98DC-10278C04229B}" type="presParOf" srcId="{0F82A433-4FA9-4983-977C-DB0F621D287E}" destId="{47365DDA-0456-4B69-B46C-F861985C4D4F}" srcOrd="2" destOrd="0" presId="urn:microsoft.com/office/officeart/2005/8/layout/hList7"/>
    <dgm:cxn modelId="{62B0A402-C537-443F-A34A-C8CA2FBDA32F}" type="presParOf" srcId="{0F82A433-4FA9-4983-977C-DB0F621D287E}" destId="{57AA4EAE-9394-4F15-82B2-18C0571A4C6C}" srcOrd="3" destOrd="0" presId="urn:microsoft.com/office/officeart/2005/8/layout/hList7"/>
    <dgm:cxn modelId="{E3670C8A-6748-4243-AC8B-B188D1490054}" type="presParOf" srcId="{4D266165-9412-4084-A76A-59753631E6BF}" destId="{9D54E00E-FE9E-46A6-88AE-DD231138DAE0}" srcOrd="3" destOrd="0" presId="urn:microsoft.com/office/officeart/2005/8/layout/hList7"/>
    <dgm:cxn modelId="{1391950D-8323-4709-B165-01D0C143E7E9}" type="presParOf" srcId="{4D266165-9412-4084-A76A-59753631E6BF}" destId="{A672223D-FAC9-49C9-9DB1-7BD78CA51FF7}" srcOrd="4" destOrd="0" presId="urn:microsoft.com/office/officeart/2005/8/layout/hList7"/>
    <dgm:cxn modelId="{83DAFF9D-7D3E-451F-AC0B-B0FDD3D3798E}" type="presParOf" srcId="{A672223D-FAC9-49C9-9DB1-7BD78CA51FF7}" destId="{AAFD9BC1-1FA8-4250-8805-406F8E622BBA}" srcOrd="0" destOrd="0" presId="urn:microsoft.com/office/officeart/2005/8/layout/hList7"/>
    <dgm:cxn modelId="{905D083D-C3D4-4733-96A7-1B3FB2368F4B}" type="presParOf" srcId="{A672223D-FAC9-49C9-9DB1-7BD78CA51FF7}" destId="{6896D544-F622-463F-AE1C-51E1F4331E6A}" srcOrd="1" destOrd="0" presId="urn:microsoft.com/office/officeart/2005/8/layout/hList7"/>
    <dgm:cxn modelId="{607FDDA8-FEE9-41E7-9D6F-1F3373421061}" type="presParOf" srcId="{A672223D-FAC9-49C9-9DB1-7BD78CA51FF7}" destId="{6B534051-78F5-49BF-8238-E1226D257AC0}" srcOrd="2" destOrd="0" presId="urn:microsoft.com/office/officeart/2005/8/layout/hList7"/>
    <dgm:cxn modelId="{D0471887-5FC5-4ABA-9325-256E7810E8E6}" type="presParOf" srcId="{A672223D-FAC9-49C9-9DB1-7BD78CA51FF7}" destId="{64237CF8-C052-4138-B67F-FE33C3853765}" srcOrd="3" destOrd="0" presId="urn:microsoft.com/office/officeart/2005/8/layout/hList7"/>
    <dgm:cxn modelId="{B07D743E-C17E-4EC5-9C85-66370174BD0E}" type="presParOf" srcId="{4D266165-9412-4084-A76A-59753631E6BF}" destId="{B6D6C675-414E-4326-A785-D82FC11AFB99}" srcOrd="5" destOrd="0" presId="urn:microsoft.com/office/officeart/2005/8/layout/hList7"/>
    <dgm:cxn modelId="{46A57B39-8159-458D-B643-2E2D85D47833}" type="presParOf" srcId="{4D266165-9412-4084-A76A-59753631E6BF}" destId="{14105982-481D-42D3-903F-1FCF58D7B421}" srcOrd="6" destOrd="0" presId="urn:microsoft.com/office/officeart/2005/8/layout/hList7"/>
    <dgm:cxn modelId="{7DCA1825-3EF5-4507-8777-6BF79C573FA9}" type="presParOf" srcId="{14105982-481D-42D3-903F-1FCF58D7B421}" destId="{517DD85C-92A8-4CCA-AB91-2C9DCFB3A3D6}" srcOrd="0" destOrd="0" presId="urn:microsoft.com/office/officeart/2005/8/layout/hList7"/>
    <dgm:cxn modelId="{3E525281-C99C-4C38-A9AE-E9FED4A7F660}" type="presParOf" srcId="{14105982-481D-42D3-903F-1FCF58D7B421}" destId="{AA756770-6886-4E91-8E1B-0BD547A193CC}" srcOrd="1" destOrd="0" presId="urn:microsoft.com/office/officeart/2005/8/layout/hList7"/>
    <dgm:cxn modelId="{6AB33805-04E4-420B-91A3-665069A43347}" type="presParOf" srcId="{14105982-481D-42D3-903F-1FCF58D7B421}" destId="{978E0384-F6D5-47E6-9150-1AB9B761A3E9}" srcOrd="2" destOrd="0" presId="urn:microsoft.com/office/officeart/2005/8/layout/hList7"/>
    <dgm:cxn modelId="{77967433-5401-4B2D-8911-E757ADB149E0}" type="presParOf" srcId="{14105982-481D-42D3-903F-1FCF58D7B421}" destId="{FDC1A4F6-0151-4747-B7AD-5B0E2B076A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F211A9-649E-4D31-B9F9-6F89577B9CAD}" type="doc">
      <dgm:prSet loTypeId="urn:microsoft.com/office/officeart/2009/3/layout/PieProcess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8E5EE140-253C-4D5D-AFD2-372AEBA22D9D}">
      <dgm:prSet phldrT="[Texto]" custT="1"/>
      <dgm:spPr/>
      <dgm:t>
        <a:bodyPr/>
        <a:lstStyle/>
        <a:p>
          <a:r>
            <a:rPr lang="pt-BR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Condicionalidades de Saúde</a:t>
          </a:r>
          <a:endParaRPr lang="pt-BR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19E91-064E-4AE7-B12D-FD30D980F483}" type="parTrans" cxnId="{D283BBAE-BB34-44BF-8932-065F2D385E0E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0C27B9CD-B0F1-45A5-B611-C48670E1DAFC}" type="sibTrans" cxnId="{D283BBAE-BB34-44BF-8932-065F2D385E0E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313E7572-0B36-4A12-BA25-7A6EB3C9443B}">
      <dgm:prSet phldrT="[Texto]" custT="1"/>
      <dgm:spPr/>
      <dgm:t>
        <a:bodyPr/>
        <a:lstStyle/>
        <a:p>
          <a:pPr algn="just"/>
          <a:r>
            <a:rPr lang="pt-BR" sz="1500" dirty="0" smtClean="0"/>
            <a:t>- </a:t>
          </a:r>
          <a:r>
            <a:rPr lang="pt-BR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Acompanhamento da imunização</a:t>
          </a:r>
        </a:p>
        <a:p>
          <a:pPr algn="just"/>
          <a:r>
            <a:rPr lang="pt-BR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Acompanhamento do crescimento e desenvolvimento de crianças menores de 7 anos </a:t>
          </a:r>
        </a:p>
        <a:p>
          <a:pPr algn="just"/>
          <a:r>
            <a:rPr lang="pt-BR" sz="1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Assistência ao pré-natal de gestantes e ao puerpério</a:t>
          </a:r>
          <a:r>
            <a:rPr lang="pt-BR" sz="1500" dirty="0" smtClean="0"/>
            <a:t>.</a:t>
          </a:r>
          <a:endParaRPr lang="pt-BR" sz="1500" dirty="0"/>
        </a:p>
      </dgm:t>
    </dgm:pt>
    <dgm:pt modelId="{C684F85F-243C-40C9-AA7E-618BFF08B4F0}" type="parTrans" cxnId="{B7E01211-7367-4C4E-AF77-43B6DD989AF4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BA70226B-8C0C-413A-8CA4-14891FAA6A24}" type="sibTrans" cxnId="{B7E01211-7367-4C4E-AF77-43B6DD989AF4}">
      <dgm:prSet/>
      <dgm:spPr/>
      <dgm:t>
        <a:bodyPr/>
        <a:lstStyle/>
        <a:p>
          <a:endParaRPr lang="pt-BR" sz="1400">
            <a:solidFill>
              <a:schemeClr val="tx1"/>
            </a:solidFill>
          </a:endParaRPr>
        </a:p>
      </dgm:t>
    </dgm:pt>
    <dgm:pt modelId="{5B4EC5D4-8F34-45B8-BBFA-051AB9BE2A2F}" type="pres">
      <dgm:prSet presAssocID="{98F211A9-649E-4D31-B9F9-6F89577B9CA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CACC360B-6758-40F0-8AFA-FF5B1B415FA0}" type="pres">
      <dgm:prSet presAssocID="{8E5EE140-253C-4D5D-AFD2-372AEBA22D9D}" presName="ParentComposite" presStyleCnt="0"/>
      <dgm:spPr/>
    </dgm:pt>
    <dgm:pt modelId="{31EB0D30-DEEF-4666-82E5-54BECAD9FD03}" type="pres">
      <dgm:prSet presAssocID="{8E5EE140-253C-4D5D-AFD2-372AEBA22D9D}" presName="Chord" presStyleLbl="bgShp" presStyleIdx="0" presStyleCnt="1" custLinFactX="42322" custLinFactNeighborX="100000"/>
      <dgm:spPr/>
    </dgm:pt>
    <dgm:pt modelId="{EAB96B92-74CE-4A0F-9837-F6B624B254CE}" type="pres">
      <dgm:prSet presAssocID="{8E5EE140-253C-4D5D-AFD2-372AEBA22D9D}" presName="Pie" presStyleLbl="alignNode1" presStyleIdx="0" presStyleCnt="1" custLinFactX="72309" custLinFactNeighborX="100000"/>
      <dgm:spPr/>
    </dgm:pt>
    <dgm:pt modelId="{E5CBB7FE-A361-4DBE-BB84-70FFD3B79ABD}" type="pres">
      <dgm:prSet presAssocID="{8E5EE140-253C-4D5D-AFD2-372AEBA22D9D}" presName="Parent" presStyleLbl="revTx" presStyleIdx="0" presStyleCnt="2" custAng="5400000" custLinFactX="-41479" custLinFactNeighborX="-100000" custLinFactNeighborY="-6791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4D0F78-D7AA-4632-A5C2-76B009A6024E}" type="pres">
      <dgm:prSet presAssocID="{BA70226B-8C0C-413A-8CA4-14891FAA6A24}" presName="negSibTrans" presStyleCnt="0"/>
      <dgm:spPr/>
    </dgm:pt>
    <dgm:pt modelId="{CFF15A00-0041-4C19-A67D-D77D2829AAF7}" type="pres">
      <dgm:prSet presAssocID="{8E5EE140-253C-4D5D-AFD2-372AEBA22D9D}" presName="composite" presStyleCnt="0"/>
      <dgm:spPr/>
    </dgm:pt>
    <dgm:pt modelId="{04EB6BE4-AB7F-45DD-B8D8-A875900C99C8}" type="pres">
      <dgm:prSet presAssocID="{8E5EE140-253C-4D5D-AFD2-372AEBA22D9D}" presName="Child" presStyleLbl="revTx" presStyleIdx="1" presStyleCnt="2" custScaleX="706034" custLinFactNeighborX="71686" custLinFactNeighborY="11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B7C3E3F-C112-4F4E-A051-3EB4696FCCC9}" type="presOf" srcId="{98F211A9-649E-4D31-B9F9-6F89577B9CAD}" destId="{5B4EC5D4-8F34-45B8-BBFA-051AB9BE2A2F}" srcOrd="0" destOrd="0" presId="urn:microsoft.com/office/officeart/2009/3/layout/PieProcess"/>
    <dgm:cxn modelId="{D283BBAE-BB34-44BF-8932-065F2D385E0E}" srcId="{98F211A9-649E-4D31-B9F9-6F89577B9CAD}" destId="{8E5EE140-253C-4D5D-AFD2-372AEBA22D9D}" srcOrd="0" destOrd="0" parTransId="{6BC19E91-064E-4AE7-B12D-FD30D980F483}" sibTransId="{0C27B9CD-B0F1-45A5-B611-C48670E1DAFC}"/>
    <dgm:cxn modelId="{635C2F58-AE54-410A-A7C8-C4F4993CBC62}" type="presOf" srcId="{8E5EE140-253C-4D5D-AFD2-372AEBA22D9D}" destId="{E5CBB7FE-A361-4DBE-BB84-70FFD3B79ABD}" srcOrd="0" destOrd="0" presId="urn:microsoft.com/office/officeart/2009/3/layout/PieProcess"/>
    <dgm:cxn modelId="{5DDB7107-6947-49EC-BB0D-A1978479DA0F}" type="presOf" srcId="{313E7572-0B36-4A12-BA25-7A6EB3C9443B}" destId="{04EB6BE4-AB7F-45DD-B8D8-A875900C99C8}" srcOrd="0" destOrd="0" presId="urn:microsoft.com/office/officeart/2009/3/layout/PieProcess"/>
    <dgm:cxn modelId="{B7E01211-7367-4C4E-AF77-43B6DD989AF4}" srcId="{8E5EE140-253C-4D5D-AFD2-372AEBA22D9D}" destId="{313E7572-0B36-4A12-BA25-7A6EB3C9443B}" srcOrd="0" destOrd="0" parTransId="{C684F85F-243C-40C9-AA7E-618BFF08B4F0}" sibTransId="{BA70226B-8C0C-413A-8CA4-14891FAA6A24}"/>
    <dgm:cxn modelId="{01FFBCA6-B4D8-40F8-AC98-B6EAADDD20B1}" type="presParOf" srcId="{5B4EC5D4-8F34-45B8-BBFA-051AB9BE2A2F}" destId="{CACC360B-6758-40F0-8AFA-FF5B1B415FA0}" srcOrd="0" destOrd="0" presId="urn:microsoft.com/office/officeart/2009/3/layout/PieProcess"/>
    <dgm:cxn modelId="{EDFF93A3-F99C-4ED0-B283-C79305FEB21D}" type="presParOf" srcId="{CACC360B-6758-40F0-8AFA-FF5B1B415FA0}" destId="{31EB0D30-DEEF-4666-82E5-54BECAD9FD03}" srcOrd="0" destOrd="0" presId="urn:microsoft.com/office/officeart/2009/3/layout/PieProcess"/>
    <dgm:cxn modelId="{B2D7F786-6642-4261-AF74-6317F7E5DF63}" type="presParOf" srcId="{CACC360B-6758-40F0-8AFA-FF5B1B415FA0}" destId="{EAB96B92-74CE-4A0F-9837-F6B624B254CE}" srcOrd="1" destOrd="0" presId="urn:microsoft.com/office/officeart/2009/3/layout/PieProcess"/>
    <dgm:cxn modelId="{57D96721-9A7C-4C5E-87A3-5E56DBC730A2}" type="presParOf" srcId="{CACC360B-6758-40F0-8AFA-FF5B1B415FA0}" destId="{E5CBB7FE-A361-4DBE-BB84-70FFD3B79ABD}" srcOrd="2" destOrd="0" presId="urn:microsoft.com/office/officeart/2009/3/layout/PieProcess"/>
    <dgm:cxn modelId="{C26BB1EE-0C88-4F72-B4EE-BC40C01FCA40}" type="presParOf" srcId="{5B4EC5D4-8F34-45B8-BBFA-051AB9BE2A2F}" destId="{734D0F78-D7AA-4632-A5C2-76B009A6024E}" srcOrd="1" destOrd="0" presId="urn:microsoft.com/office/officeart/2009/3/layout/PieProcess"/>
    <dgm:cxn modelId="{5AD56308-FD2F-43CC-B0FF-3112D1C4DDAF}" type="presParOf" srcId="{5B4EC5D4-8F34-45B8-BBFA-051AB9BE2A2F}" destId="{CFF15A00-0041-4C19-A67D-D77D2829AAF7}" srcOrd="2" destOrd="0" presId="urn:microsoft.com/office/officeart/2009/3/layout/PieProcess"/>
    <dgm:cxn modelId="{216DDE0D-3DF6-4994-A515-8ED33E1B8D52}" type="presParOf" srcId="{CFF15A00-0041-4C19-A67D-D77D2829AAF7}" destId="{04EB6BE4-AB7F-45DD-B8D8-A875900C99C8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49E09-3CE0-4D1E-A580-21DADF00A8C8}">
      <dsp:nvSpPr>
        <dsp:cNvPr id="0" name=""/>
        <dsp:cNvSpPr/>
      </dsp:nvSpPr>
      <dsp:spPr>
        <a:xfrm>
          <a:off x="400107" y="0"/>
          <a:ext cx="3016210" cy="3016210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5DCBB7A-DE5B-4736-ACC4-10C35F33B617}">
      <dsp:nvSpPr>
        <dsp:cNvPr id="0" name=""/>
        <dsp:cNvSpPr/>
      </dsp:nvSpPr>
      <dsp:spPr>
        <a:xfrm>
          <a:off x="686646" y="286539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ESF: R$ 10.695,00</a:t>
          </a:r>
          <a:endParaRPr lang="pt-BR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069" y="343962"/>
        <a:ext cx="1061475" cy="1061475"/>
      </dsp:txXfrm>
    </dsp:sp>
    <dsp:sp modelId="{F173F168-E414-401F-BDC3-CF3485754736}">
      <dsp:nvSpPr>
        <dsp:cNvPr id="0" name=""/>
        <dsp:cNvSpPr/>
      </dsp:nvSpPr>
      <dsp:spPr>
        <a:xfrm>
          <a:off x="1953455" y="286539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ACS: $ 1.014,00</a:t>
          </a:r>
          <a:endParaRPr lang="pt-BR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0878" y="343962"/>
        <a:ext cx="1061475" cy="1061475"/>
      </dsp:txXfrm>
    </dsp:sp>
    <dsp:sp modelId="{68A9E2EC-228A-46E2-8F9D-C1E82A178EA3}">
      <dsp:nvSpPr>
        <dsp:cNvPr id="0" name=""/>
        <dsp:cNvSpPr/>
      </dsp:nvSpPr>
      <dsp:spPr>
        <a:xfrm>
          <a:off x="686646" y="1553348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ESB: R$ 4.470</a:t>
          </a:r>
          <a:endParaRPr lang="pt-BR" sz="1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069" y="1610771"/>
        <a:ext cx="1061475" cy="1061475"/>
      </dsp:txXfrm>
    </dsp:sp>
    <dsp:sp modelId="{C94CFE8D-BCC7-452B-B236-A11E546F1327}">
      <dsp:nvSpPr>
        <dsp:cNvPr id="0" name=""/>
        <dsp:cNvSpPr/>
      </dsp:nvSpPr>
      <dsp:spPr>
        <a:xfrm>
          <a:off x="1953455" y="1553348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 FIXO: R$ 7.188</a:t>
          </a:r>
          <a:endParaRPr lang="pt-BR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0878" y="1610771"/>
        <a:ext cx="1061475" cy="1061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082B-546D-4EB6-A980-AED06D3921D1}">
      <dsp:nvSpPr>
        <dsp:cNvPr id="0" name=""/>
        <dsp:cNvSpPr/>
      </dsp:nvSpPr>
      <dsp:spPr>
        <a:xfrm rot="1846138">
          <a:off x="614054" y="2679342"/>
          <a:ext cx="1396585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396585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A8FEA-AEC8-4433-A097-F08350DE4246}">
      <dsp:nvSpPr>
        <dsp:cNvPr id="0" name=""/>
        <dsp:cNvSpPr/>
      </dsp:nvSpPr>
      <dsp:spPr>
        <a:xfrm rot="21464043">
          <a:off x="711908" y="2040776"/>
          <a:ext cx="1122502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122502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48E03-CB61-452E-8948-4E779D9ED8C2}">
      <dsp:nvSpPr>
        <dsp:cNvPr id="0" name=""/>
        <dsp:cNvSpPr/>
      </dsp:nvSpPr>
      <dsp:spPr>
        <a:xfrm rot="19572706">
          <a:off x="588603" y="1398576"/>
          <a:ext cx="1465290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465290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1B17D-D391-4988-9898-8403C4331762}">
      <dsp:nvSpPr>
        <dsp:cNvPr id="0" name=""/>
        <dsp:cNvSpPr/>
      </dsp:nvSpPr>
      <dsp:spPr>
        <a:xfrm rot="9447659">
          <a:off x="36758" y="2044360"/>
          <a:ext cx="702415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702415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54CC4-06A2-4F04-9948-A04A65B7A91F}">
      <dsp:nvSpPr>
        <dsp:cNvPr id="0" name=""/>
        <dsp:cNvSpPr/>
      </dsp:nvSpPr>
      <dsp:spPr>
        <a:xfrm>
          <a:off x="288032" y="2880322"/>
          <a:ext cx="767821" cy="45722"/>
        </a:xfrm>
        <a:prstGeom prst="ellipse">
          <a:avLst/>
        </a:prstGeom>
        <a:gradFill rotWithShape="0">
          <a:gsLst>
            <a:gs pos="0">
              <a:schemeClr val="bg1"/>
            </a:gs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0">
              <a:schemeClr val="bg1">
                <a:lumMod val="8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9239F-C94C-42A7-A1A2-E1CC68419669}">
      <dsp:nvSpPr>
        <dsp:cNvPr id="0" name=""/>
        <dsp:cNvSpPr/>
      </dsp:nvSpPr>
      <dsp:spPr>
        <a:xfrm>
          <a:off x="0" y="1200813"/>
          <a:ext cx="1519707" cy="144319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TOTAL: R$ 23.367,00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556" y="1412164"/>
        <a:ext cx="1074595" cy="1020491"/>
      </dsp:txXfrm>
    </dsp:sp>
    <dsp:sp modelId="{DFD0C92E-21D6-4076-A81F-7CFBD2F8988B}">
      <dsp:nvSpPr>
        <dsp:cNvPr id="0" name=""/>
        <dsp:cNvSpPr/>
      </dsp:nvSpPr>
      <dsp:spPr>
        <a:xfrm>
          <a:off x="1811132" y="123816"/>
          <a:ext cx="1235886" cy="1131701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R$ 11.000,00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2123" y="289550"/>
        <a:ext cx="873904" cy="800233"/>
      </dsp:txXfrm>
    </dsp:sp>
    <dsp:sp modelId="{23BE07B7-A643-4BE0-861D-A54F750F2408}">
      <dsp:nvSpPr>
        <dsp:cNvPr id="0" name=""/>
        <dsp:cNvSpPr/>
      </dsp:nvSpPr>
      <dsp:spPr>
        <a:xfrm>
          <a:off x="1833379" y="1413882"/>
          <a:ext cx="1313477" cy="122225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R$ 6.600,00 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5733" y="1592877"/>
        <a:ext cx="928769" cy="864266"/>
      </dsp:txXfrm>
    </dsp:sp>
    <dsp:sp modelId="{0F7DB1F8-ECF3-426D-B9F3-B61BEEB3BECB}">
      <dsp:nvSpPr>
        <dsp:cNvPr id="0" name=""/>
        <dsp:cNvSpPr/>
      </dsp:nvSpPr>
      <dsp:spPr>
        <a:xfrm>
          <a:off x="1788815" y="2808314"/>
          <a:ext cx="1397232" cy="120608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*R$ 2.200,00 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3435" y="2984941"/>
        <a:ext cx="987992" cy="852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E25A8-5878-4319-BF21-05F8A182C7DD}">
      <dsp:nvSpPr>
        <dsp:cNvPr id="0" name=""/>
        <dsp:cNvSpPr/>
      </dsp:nvSpPr>
      <dsp:spPr>
        <a:xfrm>
          <a:off x="0" y="0"/>
          <a:ext cx="2192791" cy="45481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Ótima = R$ 34.367,00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02" y="22202"/>
        <a:ext cx="2148387" cy="410411"/>
      </dsp:txXfrm>
    </dsp:sp>
    <dsp:sp modelId="{7E4E15A8-4C67-4D3E-A87A-831989104A67}">
      <dsp:nvSpPr>
        <dsp:cNvPr id="0" name=""/>
        <dsp:cNvSpPr/>
      </dsp:nvSpPr>
      <dsp:spPr>
        <a:xfrm>
          <a:off x="0" y="1435097"/>
          <a:ext cx="2192791" cy="47564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 = R$ 29.967,00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19" y="1458316"/>
        <a:ext cx="2146353" cy="429209"/>
      </dsp:txXfrm>
    </dsp:sp>
    <dsp:sp modelId="{5F4C5D24-199A-437E-8DB6-A1EB440DCB99}">
      <dsp:nvSpPr>
        <dsp:cNvPr id="0" name=""/>
        <dsp:cNvSpPr/>
      </dsp:nvSpPr>
      <dsp:spPr>
        <a:xfrm>
          <a:off x="0" y="2917165"/>
          <a:ext cx="2192791" cy="425028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solidFill>
            <a:srgbClr val="3366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Regular = R$ 25.567,00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48" y="2937913"/>
        <a:ext cx="2151295" cy="383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49E09-3CE0-4D1E-A580-21DADF00A8C8}">
      <dsp:nvSpPr>
        <dsp:cNvPr id="0" name=""/>
        <dsp:cNvSpPr/>
      </dsp:nvSpPr>
      <dsp:spPr>
        <a:xfrm>
          <a:off x="400107" y="0"/>
          <a:ext cx="3016210" cy="3016210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5DCBB7A-DE5B-4736-ACC4-10C35F33B617}">
      <dsp:nvSpPr>
        <dsp:cNvPr id="0" name=""/>
        <dsp:cNvSpPr/>
      </dsp:nvSpPr>
      <dsp:spPr>
        <a:xfrm>
          <a:off x="686646" y="286539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ESF: R$ 7.130,00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069" y="343962"/>
        <a:ext cx="1061475" cy="1061475"/>
      </dsp:txXfrm>
    </dsp:sp>
    <dsp:sp modelId="{F173F168-E414-401F-BDC3-CF3485754736}">
      <dsp:nvSpPr>
        <dsp:cNvPr id="0" name=""/>
        <dsp:cNvSpPr/>
      </dsp:nvSpPr>
      <dsp:spPr>
        <a:xfrm>
          <a:off x="1953455" y="286539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ACS: R$ 1.014,00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0878" y="343962"/>
        <a:ext cx="1061475" cy="1061475"/>
      </dsp:txXfrm>
    </dsp:sp>
    <dsp:sp modelId="{68A9E2EC-228A-46E2-8F9D-C1E82A178EA3}">
      <dsp:nvSpPr>
        <dsp:cNvPr id="0" name=""/>
        <dsp:cNvSpPr/>
      </dsp:nvSpPr>
      <dsp:spPr>
        <a:xfrm>
          <a:off x="686646" y="1553348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ESB: R$ 2.230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4069" y="1610771"/>
        <a:ext cx="1061475" cy="1061475"/>
      </dsp:txXfrm>
    </dsp:sp>
    <dsp:sp modelId="{C94CFE8D-BCC7-452B-B236-A11E546F1327}">
      <dsp:nvSpPr>
        <dsp:cNvPr id="0" name=""/>
        <dsp:cNvSpPr/>
      </dsp:nvSpPr>
      <dsp:spPr>
        <a:xfrm>
          <a:off x="1953455" y="1553348"/>
          <a:ext cx="1176321" cy="1176321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PAB FIXO: R$ 5.750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0878" y="1610771"/>
        <a:ext cx="1061475" cy="1061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082B-546D-4EB6-A980-AED06D3921D1}">
      <dsp:nvSpPr>
        <dsp:cNvPr id="0" name=""/>
        <dsp:cNvSpPr/>
      </dsp:nvSpPr>
      <dsp:spPr>
        <a:xfrm rot="1863917">
          <a:off x="608841" y="2697386"/>
          <a:ext cx="1443398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443398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A8FEA-AEC8-4433-A097-F08350DE4246}">
      <dsp:nvSpPr>
        <dsp:cNvPr id="0" name=""/>
        <dsp:cNvSpPr/>
      </dsp:nvSpPr>
      <dsp:spPr>
        <a:xfrm rot="21464043">
          <a:off x="711908" y="2040776"/>
          <a:ext cx="1122502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122502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148E03-CB61-452E-8948-4E779D9ED8C2}">
      <dsp:nvSpPr>
        <dsp:cNvPr id="0" name=""/>
        <dsp:cNvSpPr/>
      </dsp:nvSpPr>
      <dsp:spPr>
        <a:xfrm rot="19572706">
          <a:off x="588603" y="1398576"/>
          <a:ext cx="1465290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1465290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1B17D-D391-4988-9898-8403C4331762}">
      <dsp:nvSpPr>
        <dsp:cNvPr id="0" name=""/>
        <dsp:cNvSpPr/>
      </dsp:nvSpPr>
      <dsp:spPr>
        <a:xfrm rot="9447659">
          <a:off x="36758" y="2044360"/>
          <a:ext cx="702415" cy="64775"/>
        </a:xfrm>
        <a:custGeom>
          <a:avLst/>
          <a:gdLst/>
          <a:ahLst/>
          <a:cxnLst/>
          <a:rect l="0" t="0" r="0" b="0"/>
          <a:pathLst>
            <a:path>
              <a:moveTo>
                <a:pt x="0" y="32387"/>
              </a:moveTo>
              <a:lnTo>
                <a:pt x="702415" y="323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54CC4-06A2-4F04-9948-A04A65B7A91F}">
      <dsp:nvSpPr>
        <dsp:cNvPr id="0" name=""/>
        <dsp:cNvSpPr/>
      </dsp:nvSpPr>
      <dsp:spPr>
        <a:xfrm>
          <a:off x="288032" y="2880322"/>
          <a:ext cx="767821" cy="45722"/>
        </a:xfrm>
        <a:prstGeom prst="ellipse">
          <a:avLst/>
        </a:prstGeom>
        <a:gradFill rotWithShape="0">
          <a:gsLst>
            <a:gs pos="0">
              <a:schemeClr val="bg1"/>
            </a:gs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0">
              <a:schemeClr val="bg1">
                <a:lumMod val="8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9239F-C94C-42A7-A1A2-E1CC68419669}">
      <dsp:nvSpPr>
        <dsp:cNvPr id="0" name=""/>
        <dsp:cNvSpPr/>
      </dsp:nvSpPr>
      <dsp:spPr>
        <a:xfrm>
          <a:off x="0" y="1200813"/>
          <a:ext cx="1519707" cy="144319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TOTAL: R$ 16.124,00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556" y="1412164"/>
        <a:ext cx="1074595" cy="1020491"/>
      </dsp:txXfrm>
    </dsp:sp>
    <dsp:sp modelId="{DFD0C92E-21D6-4076-A81F-7CFBD2F8988B}">
      <dsp:nvSpPr>
        <dsp:cNvPr id="0" name=""/>
        <dsp:cNvSpPr/>
      </dsp:nvSpPr>
      <dsp:spPr>
        <a:xfrm>
          <a:off x="1811132" y="123816"/>
          <a:ext cx="1235886" cy="1131701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R$ 11.000,00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2123" y="289550"/>
        <a:ext cx="873904" cy="800233"/>
      </dsp:txXfrm>
    </dsp:sp>
    <dsp:sp modelId="{23BE07B7-A643-4BE0-861D-A54F750F2408}">
      <dsp:nvSpPr>
        <dsp:cNvPr id="0" name=""/>
        <dsp:cNvSpPr/>
      </dsp:nvSpPr>
      <dsp:spPr>
        <a:xfrm>
          <a:off x="1833379" y="1413882"/>
          <a:ext cx="1313477" cy="122225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R$ 6.600,00 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5733" y="1592877"/>
        <a:ext cx="928769" cy="864266"/>
      </dsp:txXfrm>
    </dsp:sp>
    <dsp:sp modelId="{0F7DB1F8-ECF3-426D-B9F3-B61BEEB3BECB}">
      <dsp:nvSpPr>
        <dsp:cNvPr id="0" name=""/>
        <dsp:cNvSpPr/>
      </dsp:nvSpPr>
      <dsp:spPr>
        <a:xfrm>
          <a:off x="1850066" y="2822056"/>
          <a:ext cx="1269420" cy="120608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R$ 2.200,00 </a:t>
          </a:r>
          <a:endParaRPr lang="pt-BR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968" y="2998683"/>
        <a:ext cx="897616" cy="852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E25A8-5878-4319-BF21-05F8A182C7DD}">
      <dsp:nvSpPr>
        <dsp:cNvPr id="0" name=""/>
        <dsp:cNvSpPr/>
      </dsp:nvSpPr>
      <dsp:spPr>
        <a:xfrm>
          <a:off x="0" y="0"/>
          <a:ext cx="2192791" cy="454815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Ótima = R$ 27.124,00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02" y="22202"/>
        <a:ext cx="2148387" cy="410411"/>
      </dsp:txXfrm>
    </dsp:sp>
    <dsp:sp modelId="{7E4E15A8-4C67-4D3E-A87A-831989104A67}">
      <dsp:nvSpPr>
        <dsp:cNvPr id="0" name=""/>
        <dsp:cNvSpPr/>
      </dsp:nvSpPr>
      <dsp:spPr>
        <a:xfrm>
          <a:off x="0" y="1435097"/>
          <a:ext cx="2192791" cy="475647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Boa = R$ 22.724,00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19" y="1458316"/>
        <a:ext cx="2146353" cy="429209"/>
      </dsp:txXfrm>
    </dsp:sp>
    <dsp:sp modelId="{5F4C5D24-199A-437E-8DB6-A1EB440DCB99}">
      <dsp:nvSpPr>
        <dsp:cNvPr id="0" name=""/>
        <dsp:cNvSpPr/>
      </dsp:nvSpPr>
      <dsp:spPr>
        <a:xfrm>
          <a:off x="0" y="2917165"/>
          <a:ext cx="2192791" cy="425028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Regular = R$ 18.324,00</a:t>
          </a:r>
          <a:endParaRPr lang="pt-B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48" y="2937913"/>
        <a:ext cx="2151295" cy="3835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7DB40-14C0-4510-99A4-31E5234A2320}">
      <dsp:nvSpPr>
        <dsp:cNvPr id="0" name=""/>
        <dsp:cNvSpPr/>
      </dsp:nvSpPr>
      <dsp:spPr>
        <a:xfrm>
          <a:off x="2100" y="0"/>
          <a:ext cx="2201753" cy="5239418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</a:rPr>
            <a:t>ESB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Para que?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Atuar  de modo integrado às equipes de AB, ofertando atenção à população coberta pela AB.  </a:t>
          </a:r>
          <a:endParaRPr lang="pt-BR" sz="1200" b="1" kern="1200" dirty="0" smtClean="0">
            <a:solidFill>
              <a:srgbClr val="00206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O que realizam?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Ações de promoção, prevenção, diagnóstico, tratamento, reabilitação e  manutenção da saúde, orientadas pela premissa da resolutividade. Coordenam e regulam o acesso ao cuidado no âmbito da RAS.</a:t>
          </a:r>
          <a:endParaRPr lang="pt-BR" sz="1200" b="1" i="1" u="sng" kern="1200" dirty="0" smtClean="0">
            <a:solidFill>
              <a:srgbClr val="002060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Ações relacionadas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0" i="0" u="none" kern="1200" dirty="0" smtClean="0">
              <a:solidFill>
                <a:srgbClr val="002060"/>
              </a:solidFill>
            </a:rPr>
            <a:t>PMAQ AB e demais estratégias da AB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0" i="0" u="none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i="1" u="sng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 smtClean="0"/>
        </a:p>
      </dsp:txBody>
      <dsp:txXfrm>
        <a:off x="2100" y="2095767"/>
        <a:ext cx="2201753" cy="2095767"/>
      </dsp:txXfrm>
    </dsp:sp>
    <dsp:sp modelId="{90F40BF3-D5EA-45B1-AB59-8FC40A9CE1AD}">
      <dsp:nvSpPr>
        <dsp:cNvPr id="0" name=""/>
        <dsp:cNvSpPr/>
      </dsp:nvSpPr>
      <dsp:spPr>
        <a:xfrm>
          <a:off x="743049" y="54270"/>
          <a:ext cx="698919" cy="548140"/>
        </a:xfrm>
        <a:prstGeom prst="ellipse">
          <a:avLst/>
        </a:prstGeom>
        <a:blipFill rotWithShape="1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9826D-FC8B-4824-8243-5CA57CAAB16D}">
      <dsp:nvSpPr>
        <dsp:cNvPr id="0" name=""/>
        <dsp:cNvSpPr/>
      </dsp:nvSpPr>
      <dsp:spPr>
        <a:xfrm>
          <a:off x="2315108" y="0"/>
          <a:ext cx="2201753" cy="523941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</a:rPr>
            <a:t>UOM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Para que?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Garantir o acesso à atenção em saúde bucal para áreas socialmente vulneráveis, de grande dispersão populacional e/ou equipes de AB com atuação itinerante. Atendem municípios que atendem  critérios de elegibilidade.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O que realizam?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  <a:effectLst/>
              <a:latin typeface="Calibri"/>
              <a:cs typeface="Times New Roman"/>
            </a:rPr>
            <a:t>Atuam como equipes de saúde bucal da AB, mas de modo itinerante.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Ações relacionadas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0" i="0" u="none" kern="1200" dirty="0" smtClean="0">
              <a:solidFill>
                <a:srgbClr val="002060"/>
              </a:solidFill>
            </a:rPr>
            <a:t>Territórios da cidadania, Brasil sem Miséria, Consultórios na Rua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0" i="0" u="none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 dirty="0"/>
        </a:p>
      </dsp:txBody>
      <dsp:txXfrm>
        <a:off x="2315108" y="2095767"/>
        <a:ext cx="2201753" cy="2095767"/>
      </dsp:txXfrm>
    </dsp:sp>
    <dsp:sp modelId="{57AA4EAE-9394-4F15-82B2-18C0571A4C6C}">
      <dsp:nvSpPr>
        <dsp:cNvPr id="0" name=""/>
        <dsp:cNvSpPr/>
      </dsp:nvSpPr>
      <dsp:spPr>
        <a:xfrm>
          <a:off x="3098728" y="0"/>
          <a:ext cx="727655" cy="629898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3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3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D9BC1-1FA8-4250-8805-406F8E622BBA}">
      <dsp:nvSpPr>
        <dsp:cNvPr id="0" name=""/>
        <dsp:cNvSpPr/>
      </dsp:nvSpPr>
      <dsp:spPr>
        <a:xfrm>
          <a:off x="4537713" y="0"/>
          <a:ext cx="2201753" cy="523941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</a:rPr>
            <a:t>CEO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Para que?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Serviços de atenção especializada em saúde bucal que visam à garantia da integralidade do cuidado em saúde bucal.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O que realizam?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Minimamente, o diagnóstico bucal, periodontia especializada, cirurgia oral, endodontia e atendimentos a pacientes com necessidades especiais. Podem ainda ofertar procedimentos de ortodontia  e implante dentário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Ações relacionadas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PMAQ CEO, RCPD, ESB/AB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effectLst/>
            <a:latin typeface="Calibri"/>
            <a:ea typeface="Calibri"/>
            <a:cs typeface="Times New Roman"/>
          </a:endParaRPr>
        </a:p>
      </dsp:txBody>
      <dsp:txXfrm>
        <a:off x="4537713" y="2095767"/>
        <a:ext cx="2201753" cy="2095767"/>
      </dsp:txXfrm>
    </dsp:sp>
    <dsp:sp modelId="{64237CF8-C052-4138-B67F-FE33C3853765}">
      <dsp:nvSpPr>
        <dsp:cNvPr id="0" name=""/>
        <dsp:cNvSpPr/>
      </dsp:nvSpPr>
      <dsp:spPr>
        <a:xfrm>
          <a:off x="5293003" y="0"/>
          <a:ext cx="742119" cy="628136"/>
        </a:xfrm>
        <a:prstGeom prst="ellipse">
          <a:avLst/>
        </a:prstGeom>
        <a:blipFill rotWithShape="1">
          <a:blip xmlns:r="http://schemas.openxmlformats.org/officeDocument/2006/relationships" r:embed="rId3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DD85C-92A8-4CCA-AB91-2C9DCFB3A3D6}">
      <dsp:nvSpPr>
        <dsp:cNvPr id="0" name=""/>
        <dsp:cNvSpPr/>
      </dsp:nvSpPr>
      <dsp:spPr>
        <a:xfrm>
          <a:off x="6799024" y="0"/>
          <a:ext cx="2201753" cy="523941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</a:rPr>
            <a:t>LRPD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Para que?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Serviço de apoio laboratorial aos pontos de atenção da RAS  para a viabilização da reabilitação em saúde bucal 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O que realizam?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002060"/>
              </a:solidFill>
            </a:rPr>
            <a:t>Etapa laboratorial da confecção de próteses removíveis e fixas.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b="1" kern="1200" dirty="0" smtClean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i="1" u="sng" kern="1200" dirty="0" smtClean="0">
              <a:solidFill>
                <a:srgbClr val="002060"/>
              </a:solidFill>
            </a:rPr>
            <a:t>Ações relacionadas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rPr>
            <a:t>ESB/AB; CEO</a:t>
          </a:r>
          <a:endParaRPr lang="pt-BR" sz="1600" b="1" kern="1200" dirty="0" smtClean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/>
        </a:p>
      </dsp:txBody>
      <dsp:txXfrm>
        <a:off x="6799024" y="2095767"/>
        <a:ext cx="2201753" cy="2095767"/>
      </dsp:txXfrm>
    </dsp:sp>
    <dsp:sp modelId="{FDC1A4F6-0151-4747-B7AD-5B0E2B076A18}">
      <dsp:nvSpPr>
        <dsp:cNvPr id="0" name=""/>
        <dsp:cNvSpPr/>
      </dsp:nvSpPr>
      <dsp:spPr>
        <a:xfrm>
          <a:off x="7488290" y="0"/>
          <a:ext cx="705846" cy="598510"/>
        </a:xfrm>
        <a:prstGeom prst="ellipse">
          <a:avLst/>
        </a:prstGeom>
        <a:blipFill rotWithShape="1">
          <a:blip xmlns:r="http://schemas.openxmlformats.org/officeDocument/2006/relationships" r:embed="rId4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BF72D-A76E-4B40-884E-4642C97009D3}">
      <dsp:nvSpPr>
        <dsp:cNvPr id="0" name=""/>
        <dsp:cNvSpPr/>
      </dsp:nvSpPr>
      <dsp:spPr>
        <a:xfrm>
          <a:off x="270111" y="4251635"/>
          <a:ext cx="8288624" cy="987782"/>
        </a:xfrm>
        <a:prstGeom prst="leftRightArrow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B0D30-DEEF-4666-82E5-54BECAD9FD03}">
      <dsp:nvSpPr>
        <dsp:cNvPr id="0" name=""/>
        <dsp:cNvSpPr/>
      </dsp:nvSpPr>
      <dsp:spPr>
        <a:xfrm>
          <a:off x="1525670" y="972"/>
          <a:ext cx="497447" cy="497447"/>
        </a:xfrm>
        <a:prstGeom prst="chord">
          <a:avLst>
            <a:gd name="adj1" fmla="val 4800000"/>
            <a:gd name="adj2" fmla="val 1680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B96B92-74CE-4A0F-9837-F6B624B254CE}">
      <dsp:nvSpPr>
        <dsp:cNvPr id="0" name=""/>
        <dsp:cNvSpPr/>
      </dsp:nvSpPr>
      <dsp:spPr>
        <a:xfrm>
          <a:off x="1553155" y="50717"/>
          <a:ext cx="397957" cy="39795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BB7FE-A361-4DBE-BB84-70FFD3B79ABD}">
      <dsp:nvSpPr>
        <dsp:cNvPr id="0" name=""/>
        <dsp:cNvSpPr/>
      </dsp:nvSpPr>
      <dsp:spPr>
        <a:xfrm>
          <a:off x="0" y="140546"/>
          <a:ext cx="1442597" cy="298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Condicionalidades de Saúde</a:t>
          </a:r>
          <a:endParaRPr lang="pt-BR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546"/>
        <a:ext cx="1442597" cy="298468"/>
      </dsp:txXfrm>
    </dsp:sp>
    <dsp:sp modelId="{04EB6BE4-AB7F-45DD-B8D8-A875900C99C8}">
      <dsp:nvSpPr>
        <dsp:cNvPr id="0" name=""/>
        <dsp:cNvSpPr/>
      </dsp:nvSpPr>
      <dsp:spPr>
        <a:xfrm>
          <a:off x="1879106" y="1945"/>
          <a:ext cx="7024296" cy="1989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- </a:t>
          </a:r>
          <a:r>
            <a:rPr lang="pt-BR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Acompanhamento da imunização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Acompanhamento do crescimento e desenvolvimento de crianças menores de 7 anos </a:t>
          </a: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Assistência ao pré-natal de gestantes e ao puerpério</a:t>
          </a:r>
          <a:r>
            <a:rPr lang="pt-BR" sz="1500" kern="1200" dirty="0" smtClean="0"/>
            <a:t>.</a:t>
          </a:r>
          <a:endParaRPr lang="pt-BR" sz="1500" kern="1200" dirty="0"/>
        </a:p>
      </dsp:txBody>
      <dsp:txXfrm>
        <a:off x="1879106" y="1945"/>
        <a:ext cx="7024296" cy="1989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A48F-CEAD-4544-9D7E-AF71AA47C2F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ECCB4-D3C2-40FD-8212-43884B8FF01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01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28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Informações que devem saber:</a:t>
            </a:r>
          </a:p>
          <a:p>
            <a:r>
              <a:rPr lang="pt-BR" dirty="0" smtClean="0"/>
              <a:t>O repasse</a:t>
            </a:r>
            <a:r>
              <a:rPr lang="pt-BR" baseline="0" dirty="0" smtClean="0"/>
              <a:t> do recurso de construção é feito em três parcelas: 20%, 60% e 20%.</a:t>
            </a:r>
          </a:p>
          <a:p>
            <a:r>
              <a:rPr lang="pt-BR" baseline="0" dirty="0" smtClean="0"/>
              <a:t>Se questionarem sobre a análise de custeio no SAIPS (Sistema de Apoio a Implementação de Políticas em Saúde), dizer que as análises serão retomadas em breve.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28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Informações importantes caso perguntem:</a:t>
            </a:r>
          </a:p>
          <a:p>
            <a:r>
              <a:rPr lang="pt-BR" dirty="0" smtClean="0"/>
              <a:t>Haverá semana saúde na escola esse ano, no entanto ainda não sabemos o tema. A semana</a:t>
            </a:r>
            <a:r>
              <a:rPr lang="pt-BR" baseline="0" dirty="0" smtClean="0"/>
              <a:t> acontece em geral no mês de abril.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586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28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2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2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dirty="0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D9652219-544D-4257-BDC9-2177104A8BE0}" type="slidenum">
              <a:rPr lang="pt-BR" altLang="pt-BR" smtClean="0">
                <a:solidFill>
                  <a:srgbClr val="000000"/>
                </a:solidFill>
                <a:latin typeface="Calibri" pitchFamily="34" charset="0"/>
              </a:rPr>
              <a:pPr eaLnBrk="1" hangingPunct="1">
                <a:defRPr/>
              </a:pPr>
              <a:t>9</a:t>
            </a:fld>
            <a:endParaRPr lang="pt-BR" altLang="pt-BR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ECCB4-D3C2-40FD-8212-43884B8FF011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480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1C1CE-38CB-43D9-8FBA-4FE3DBD9D23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022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D25B672-44AF-4337-98EB-6134CE9D8214}" type="slidenum">
              <a:rPr lang="pt-BR" altLang="pt-BR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0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9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333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4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4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29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30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59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33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53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07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10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7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F1C2-603F-472B-AEF5-318EEC0BCA1E}" type="datetimeFigureOut">
              <a:rPr lang="pt-BR" smtClean="0"/>
              <a:pPr/>
              <a:t>07/02/2017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B603E-4B04-409E-A126-3BACECAFADA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absistemas.saude.gov.br/sistemas/pmaqV2/sistema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bvsms.saude.gov.br/bvs/saudelegis/gm/2014/prt0095_14_01_2014.html" TargetMode="External"/><Relationship Id="rId3" Type="http://schemas.openxmlformats.org/officeDocument/2006/relationships/hyperlink" Target="http://bvsms.saude.gov.br/bvs/saudelegis/gm/2014/pri0001_02_01_2014.html" TargetMode="External"/><Relationship Id="rId7" Type="http://schemas.openxmlformats.org/officeDocument/2006/relationships/hyperlink" Target="http://www.observasmjc.uff.br/psm/uploads/portaria-94-2014-ms.pdf" TargetMode="External"/><Relationship Id="rId2" Type="http://schemas.openxmlformats.org/officeDocument/2006/relationships/hyperlink" Target="http://www.desenvolvimentoqs.ufba.br/sites/desenvolvimentoqs.ufba.br/files/Portaria%20Interministerial%20n%C2%BA%201777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vsms.saude.gov.br/bvs/saudelegis/gm/2014/prt2765_12_12_2014.html" TargetMode="External"/><Relationship Id="rId5" Type="http://schemas.openxmlformats.org/officeDocument/2006/relationships/hyperlink" Target="http://bvsms.saude.gov.br/bvs/saudelegis/sas/2014/prt0305_10_04_2014.html" TargetMode="External"/><Relationship Id="rId4" Type="http://schemas.openxmlformats.org/officeDocument/2006/relationships/hyperlink" Target="http://www.saude.ba.gov.br/portalcib/images/arquivos/Portarias/2014/04_abril/PT_GM_N_482_01.04.2014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udeprisional@saude.gov.b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hyperlink" Target="https://avasus.ufrn.br/local/avasplugin/cursos/curso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avasus.ufrn.br/local/avasplugin/cursos/curso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hyperlink" Target="http://dab.saude.gov.br/portaldab/biblioteca.php?conteudo=publicaco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ab2.saude.gov.br/sistemas/notatecnica/frmListaMunic.php" TargetMode="External"/><Relationship Id="rId2" Type="http://schemas.openxmlformats.org/officeDocument/2006/relationships/hyperlink" Target="http://dab.saude.gov.br/portaldab/index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gestorab.saude.gov.br/" TargetMode="External"/><Relationship Id="rId4" Type="http://schemas.openxmlformats.org/officeDocument/2006/relationships/hyperlink" Target="http://www.fns.saude.gov.br/indexExterno.js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ab.saude.gov.br/portaldab/" TargetMode="External"/><Relationship Id="rId2" Type="http://schemas.openxmlformats.org/officeDocument/2006/relationships/hyperlink" Target="http://www.saude.gov.br/da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ab@saude.gov.b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79512" y="2846546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6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Políticas &amp; Programas do Departamento de Atenção Básica</a:t>
            </a:r>
            <a:endParaRPr lang="pt-BR" sz="4600" b="1" dirty="0">
              <a:ln w="1905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304256" y="3997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defRPr/>
            </a:pPr>
            <a:r>
              <a:rPr lang="pt-BR" alt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Ministério da Saúde</a:t>
            </a:r>
            <a:endParaRPr lang="pt-BR" altLang="pt-B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>
              <a:defRPr/>
            </a:pP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Secretaria de Atenção à Saúde</a:t>
            </a:r>
          </a:p>
          <a:p>
            <a:pPr marL="0" lvl="1" algn="ctr">
              <a:defRPr/>
            </a:pPr>
            <a:r>
              <a:rPr lang="pt-BR" alt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Atenção Básica</a:t>
            </a:r>
            <a:endParaRPr lang="pt-BR" altLang="pt-BR" sz="105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987824" y="602128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92074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 bwMode="auto">
          <a:xfrm>
            <a:off x="0" y="0"/>
            <a:ext cx="9144000" cy="792831"/>
          </a:xfrm>
          <a:prstGeom prst="rect">
            <a:avLst/>
          </a:prstGeom>
          <a:solidFill>
            <a:schemeClr val="tx2"/>
          </a:solidFill>
          <a:extLst/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85725">
              <a:spcBef>
                <a:spcPct val="0"/>
              </a:spcBef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PMAQ – Objetivos e Características do Programa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9512" y="1124744"/>
            <a:ext cx="7704856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Induzir a ampliação do </a:t>
            </a: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acesso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Melhorar da qualidade da Atenção Básica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Garantir padrão de qualidade comparável nacional, regional e localmente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Transparência e efetividade das ações governamentais direcionadas à AB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2055" y="5805264"/>
            <a:ext cx="8904287" cy="882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Wingdings" charset="0"/>
              <a:buChar char="ü"/>
              <a:defRPr/>
            </a:pPr>
            <a:r>
              <a:rPr lang="pt-BR" sz="1600" b="1" dirty="0" smtClean="0">
                <a:solidFill>
                  <a:schemeClr val="tx2"/>
                </a:solidFill>
                <a:cs typeface="Arial" charset="0"/>
              </a:rPr>
              <a:t>PT nº 1.658 de 12 de setembro de 2016 </a:t>
            </a:r>
            <a:r>
              <a:rPr lang="pt-BR" sz="1600" dirty="0" smtClean="0">
                <a:solidFill>
                  <a:schemeClr val="tx2"/>
                </a:solidFill>
                <a:cs typeface="Arial" charset="0"/>
              </a:rPr>
              <a:t>_homologa_Adesao_3ºciclo_EAB</a:t>
            </a:r>
            <a:r>
              <a:rPr lang="pt-BR" sz="1600" dirty="0">
                <a:solidFill>
                  <a:schemeClr val="tx2"/>
                </a:solidFill>
                <a:cs typeface="Arial" charset="0"/>
              </a:rPr>
              <a:t>_ </a:t>
            </a:r>
            <a:r>
              <a:rPr lang="pt-BR" sz="1600" dirty="0" smtClean="0">
                <a:solidFill>
                  <a:schemeClr val="tx2"/>
                </a:solidFill>
                <a:cs typeface="Arial" charset="0"/>
              </a:rPr>
              <a:t>ESB_NASF 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Wingdings" charset="0"/>
              <a:buChar char="ü"/>
              <a:defRPr/>
            </a:pPr>
            <a:r>
              <a:rPr lang="pt-BR" sz="1600" b="1" dirty="0" smtClean="0">
                <a:solidFill>
                  <a:schemeClr val="tx2"/>
                </a:solidFill>
                <a:cs typeface="Arial" charset="0"/>
              </a:rPr>
              <a:t>PT </a:t>
            </a:r>
            <a:r>
              <a:rPr lang="pt-BR" sz="1600" b="1" dirty="0">
                <a:solidFill>
                  <a:schemeClr val="tx2"/>
                </a:solidFill>
                <a:cs typeface="Arial" charset="0"/>
              </a:rPr>
              <a:t>nº </a:t>
            </a:r>
            <a:r>
              <a:rPr lang="pt-BR" sz="1600" b="1" dirty="0" smtClean="0">
                <a:solidFill>
                  <a:schemeClr val="tx2"/>
                </a:solidFill>
                <a:cs typeface="Arial" charset="0"/>
              </a:rPr>
              <a:t>1.814 </a:t>
            </a:r>
            <a:r>
              <a:rPr lang="pt-BR" sz="1600" b="1" dirty="0">
                <a:solidFill>
                  <a:schemeClr val="tx2"/>
                </a:solidFill>
                <a:cs typeface="Arial" charset="0"/>
              </a:rPr>
              <a:t>de </a:t>
            </a:r>
            <a:r>
              <a:rPr lang="pt-BR" sz="1600" b="1" dirty="0" smtClean="0">
                <a:solidFill>
                  <a:schemeClr val="tx2"/>
                </a:solidFill>
                <a:cs typeface="Arial" charset="0"/>
              </a:rPr>
              <a:t>7 de outubro de 2016 </a:t>
            </a:r>
            <a:r>
              <a:rPr lang="pt-BR" sz="1600" b="1" dirty="0">
                <a:solidFill>
                  <a:schemeClr val="tx2"/>
                </a:solidFill>
                <a:cs typeface="Arial" charset="0"/>
              </a:rPr>
              <a:t>– </a:t>
            </a:r>
            <a:r>
              <a:rPr lang="pt-BR" sz="1600" dirty="0" smtClean="0">
                <a:solidFill>
                  <a:schemeClr val="tx2"/>
                </a:solidFill>
                <a:cs typeface="Arial" charset="0"/>
              </a:rPr>
              <a:t>homologa_Adesao_3ºciclo_CEO</a:t>
            </a:r>
            <a:endParaRPr lang="pt-BR" sz="1600" b="1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24" y="836712"/>
            <a:ext cx="2561580" cy="257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637471"/>
              </p:ext>
            </p:extLst>
          </p:nvPr>
        </p:nvGraphicFramePr>
        <p:xfrm>
          <a:off x="2195736" y="3450475"/>
          <a:ext cx="5118722" cy="1388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259"/>
                <a:gridCol w="1074367"/>
                <a:gridCol w="1252096"/>
              </a:tblGrid>
              <a:tr h="338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3º Ciclo (2016/2017)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Percentual</a:t>
                      </a:r>
                      <a:endParaRPr lang="pt-BR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166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Municípios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95" marR="68595" marT="0" marB="0" anchor="ctr"/>
                </a:tc>
              </a:tr>
              <a:tr h="3184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Equipes</a:t>
                      </a:r>
                      <a:r>
                        <a:rPr lang="pt-BR" sz="16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Atenção Básica 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1.320</a:t>
                      </a:r>
                      <a:endParaRPr lang="pt-BR" sz="16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81 %</a:t>
                      </a:r>
                    </a:p>
                  </a:txBody>
                  <a:tcPr marL="68595" marR="68595" marT="0" marB="0" anchor="ctr"/>
                </a:tc>
              </a:tr>
              <a:tr h="1760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Equipes</a:t>
                      </a:r>
                      <a:r>
                        <a:rPr lang="pt-BR" sz="16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NASF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229</a:t>
                      </a:r>
                      <a:endParaRPr lang="pt-BR" sz="1600" b="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94,5</a:t>
                      </a:r>
                      <a:r>
                        <a:rPr lang="pt-BR" sz="1600" b="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600" b="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95" marR="68595" marT="0" marB="0" anchor="ctr"/>
                </a:tc>
              </a:tr>
              <a:tr h="176059">
                <a:tc>
                  <a:txBody>
                    <a:bodyPr/>
                    <a:lstStyle/>
                    <a:p>
                      <a:pPr algn="l"/>
                      <a:r>
                        <a:rPr lang="pt-B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Equipes CEO</a:t>
                      </a:r>
                      <a:endParaRPr lang="pt-B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pt-B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pt-B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5" marR="6859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9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0" y="-27384"/>
            <a:ext cx="9144000" cy="692695"/>
          </a:xfrm>
          <a:prstGeom prst="rect">
            <a:avLst/>
          </a:prstGeom>
          <a:solidFill>
            <a:schemeClr val="tx2"/>
          </a:solidFill>
          <a:extLst/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85725">
              <a:spcBef>
                <a:spcPct val="0"/>
              </a:spcBef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Avaliação Externa e Ferramentas de gestão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3" t="27426" r="46325" b="19825"/>
          <a:stretch/>
        </p:blipFill>
        <p:spPr bwMode="auto">
          <a:xfrm>
            <a:off x="0" y="716967"/>
            <a:ext cx="4057423" cy="49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4844" r="4871" b="14844"/>
          <a:stretch/>
        </p:blipFill>
        <p:spPr bwMode="auto">
          <a:xfrm>
            <a:off x="4113656" y="3645024"/>
            <a:ext cx="5029200" cy="308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716016" y="4725144"/>
            <a:ext cx="792088" cy="1440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198343" y="1331724"/>
            <a:ext cx="48245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Acesso através do site:</a:t>
            </a:r>
          </a:p>
          <a:p>
            <a:pPr algn="ctr"/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dabsistemas.saude.gov.br/sistemas/pmaqV2/sistema</a:t>
            </a:r>
            <a:endParaRPr lang="pt-B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9144000" cy="707884"/>
          </a:xfrm>
          <a:prstGeom prst="rect">
            <a:avLst/>
          </a:prstGeom>
          <a:solidFill>
            <a:schemeClr val="tx2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pt-BR" sz="3000" b="1" dirty="0" smtClean="0">
                <a:solidFill>
                  <a:schemeClr val="bg1"/>
                </a:solidFill>
              </a:rPr>
              <a:t>Programa Mais Médicos</a:t>
            </a:r>
          </a:p>
          <a:p>
            <a:endParaRPr lang="pt-BR" sz="1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t="30505" r="11903" b="21921"/>
          <a:stretch/>
        </p:blipFill>
        <p:spPr bwMode="auto">
          <a:xfrm>
            <a:off x="1835696" y="1556792"/>
            <a:ext cx="6201485" cy="402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-10615" y="2420888"/>
            <a:ext cx="1630288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0" y="2704274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Eixos do PMM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Núcleos de Apoio à Saúde da Família (NASF)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51520" y="764704"/>
            <a:ext cx="85689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alt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Nasf</a:t>
            </a: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 uma equipe multiprofissional da Atenção Básica, que deve atuar de maneira </a:t>
            </a:r>
            <a:r>
              <a:rPr lang="pt-BR" alt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integrada e de modo complementar às equipes de Saúde da Família (</a:t>
            </a:r>
            <a:r>
              <a:rPr lang="pt-BR" alt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eSF</a:t>
            </a:r>
            <a:r>
              <a:rPr lang="pt-BR" alt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ampliando sua abrangência e resolubilidade, apoiando-as e compartilhando </a:t>
            </a:r>
            <a:r>
              <a:rPr lang="pt-BR" alt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saberes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Imagem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6990" r="1720" b="11443"/>
          <a:stretch/>
        </p:blipFill>
        <p:spPr bwMode="auto">
          <a:xfrm>
            <a:off x="868201" y="2204864"/>
            <a:ext cx="7041511" cy="392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91680" y="1988840"/>
            <a:ext cx="518457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2060"/>
                </a:solidFill>
              </a:rPr>
              <a:t>Agenda compartilhada do </a:t>
            </a:r>
            <a:r>
              <a:rPr lang="pt-BR" b="1" dirty="0" err="1" smtClean="0">
                <a:solidFill>
                  <a:srgbClr val="002060"/>
                </a:solidFill>
              </a:rPr>
              <a:t>Nasf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pt-BR" altLang="pt-BR" sz="2800" b="1" dirty="0" smtClean="0">
                <a:solidFill>
                  <a:schemeClr val="bg1"/>
                </a:solidFill>
                <a:cs typeface="Arial" pitchFamily="34" charset="0"/>
              </a:rPr>
              <a:t>Modalidades do NASF</a:t>
            </a:r>
            <a:endParaRPr lang="pt-BR" alt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07530"/>
              </p:ext>
            </p:extLst>
          </p:nvPr>
        </p:nvGraphicFramePr>
        <p:xfrm>
          <a:off x="683568" y="692696"/>
          <a:ext cx="6912768" cy="1670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967"/>
                <a:gridCol w="1800200"/>
                <a:gridCol w="1080120"/>
                <a:gridCol w="1296144"/>
                <a:gridCol w="1719337"/>
              </a:tblGrid>
              <a:tr h="4812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Modalidade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latin typeface="+mj-lt"/>
                        </a:rPr>
                        <a:t>Carga horária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latin typeface="+mj-lt"/>
                        </a:rPr>
                        <a:t>Nº</a:t>
                      </a:r>
                      <a:r>
                        <a:rPr lang="pt-BR" sz="1200" b="1" baseline="0" dirty="0" smtClean="0">
                          <a:latin typeface="+mj-lt"/>
                        </a:rPr>
                        <a:t> de equipes vinculadas</a:t>
                      </a:r>
                      <a:endParaRPr lang="pt-BR" sz="1200" b="1" dirty="0" smtClean="0">
                        <a:latin typeface="+mj-lt"/>
                      </a:endParaRP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latin typeface="+mj-lt"/>
                        </a:rPr>
                        <a:t>Custeio mensal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latin typeface="+mj-lt"/>
                        </a:rPr>
                        <a:t>Custeio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latin typeface="+mj-lt"/>
                        </a:rPr>
                        <a:t>PMAQ</a:t>
                      </a:r>
                    </a:p>
                  </a:txBody>
                  <a:tcPr marL="91457" marR="91457" marT="45731" marB="45731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3940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3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Nasf</a:t>
                      </a:r>
                      <a:r>
                        <a:rPr lang="pt-BR" sz="13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1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300" b="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Mínimo de 200h semanais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5 a 9 </a:t>
                      </a:r>
                      <a:r>
                        <a:rPr lang="pt-BR" sz="1300" dirty="0" err="1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eSF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R$20.000,00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R$1.000,00 a R$5.000,00 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</a:tr>
              <a:tr h="33188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3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Nasf</a:t>
                      </a:r>
                      <a:r>
                        <a:rPr lang="pt-BR" sz="13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Mínimo de 120h semanais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3 a 4 </a:t>
                      </a:r>
                      <a:r>
                        <a:rPr lang="pt-BR" sz="1300" dirty="0" err="1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eSF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R$12.000,00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R$600,00 a R$3.000,00 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</a:tr>
              <a:tr h="331881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13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Nasf</a:t>
                      </a:r>
                      <a:r>
                        <a:rPr lang="pt-BR" sz="13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Mínimo de 80h semanais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1 a 2 </a:t>
                      </a:r>
                      <a:r>
                        <a:rPr lang="pt-BR" sz="1300" dirty="0" err="1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eSF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R$8.000,00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0" dirty="0" smtClean="0">
                          <a:solidFill>
                            <a:srgbClr val="002060"/>
                          </a:solidFill>
                          <a:latin typeface="+mn-lt"/>
                          <a:cs typeface="Arial" panose="020B0604020202020204" pitchFamily="34" charset="0"/>
                        </a:rPr>
                        <a:t>R$400,00 a R$2.000,00 </a:t>
                      </a:r>
                      <a:endParaRPr lang="pt-BR" sz="1300" b="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5" marR="68595" marT="0" marB="0" anchor="ctr"/>
                </a:tc>
              </a:tr>
            </a:tbl>
          </a:graphicData>
        </a:graphic>
      </p:graphicFrame>
      <p:pic>
        <p:nvPicPr>
          <p:cNvPr id="7" name="Imagem 6"/>
          <p:cNvPicPr/>
          <p:nvPr/>
        </p:nvPicPr>
        <p:blipFill rotWithShape="1">
          <a:blip r:embed="rId2"/>
          <a:srcRect l="9871" t="17504" r="10708" b="7030"/>
          <a:stretch/>
        </p:blipFill>
        <p:spPr bwMode="auto">
          <a:xfrm>
            <a:off x="1475656" y="2420888"/>
            <a:ext cx="576064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86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Consultório na Rua</a:t>
            </a: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215105" y="912693"/>
            <a:ext cx="6119183" cy="1944216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§"/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Equipes da atenção básica de composição multiprofissional;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en-GB" alt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Responsabilidade exclusiva de articular e prestar atenção integral à saúde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pessoas em situação de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en-GB" alt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Potencial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integralidade no SUS (cuidado, serviços e políticas públicas).</a:t>
            </a:r>
          </a:p>
          <a:p>
            <a:pPr marL="0" indent="0">
              <a:buFont typeface="Arial" pitchFamily="34" charset="0"/>
              <a:buNone/>
              <a:defRPr/>
            </a:pPr>
            <a:endParaRPr 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8626" t="71873" r="22474" b="3111"/>
          <a:stretch/>
        </p:blipFill>
        <p:spPr bwMode="auto">
          <a:xfrm>
            <a:off x="6334290" y="912693"/>
            <a:ext cx="2792917" cy="147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445400" y="3212976"/>
            <a:ext cx="80150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sz="1100" dirty="0"/>
          </a:p>
          <a:p>
            <a:pPr algn="just">
              <a:defRPr/>
            </a:pPr>
            <a:endParaRPr lang="pt-BR" sz="800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558439" y="3132649"/>
            <a:ext cx="8208912" cy="32486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pt-BR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atuam? </a:t>
            </a:r>
          </a:p>
          <a:p>
            <a:pPr algn="just">
              <a:defRPr/>
            </a:pP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 forma itinerante, desenvolvendo </a:t>
            </a: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ações na rua e nas instalações de 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UBS do </a:t>
            </a: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território </a:t>
            </a: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 está atuando. Suas atividades </a:t>
            </a:r>
            <a:r>
              <a:rPr lang="pt-B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articuladas </a:t>
            </a: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desenvolvidas </a:t>
            </a: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parceria com as demais equipes </a:t>
            </a: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atenção básica do território (UBS e NASF), dos Centros de Atenção Psicossocial (CAPS), da Rede de Urgência e dos serviços e instituições componentes do Sistema Único de Assistência Social entre outras instituições públicas e da sociedade civil</a:t>
            </a:r>
            <a:r>
              <a:rPr lang="pt-B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t-B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 pode haver?</a:t>
            </a:r>
          </a:p>
          <a:p>
            <a:pPr algn="just">
              <a:defRPr/>
            </a:pP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Em municípios com população igual ou superior a 100 mil </a:t>
            </a:r>
            <a:r>
              <a:rPr lang="pt-B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habitantes, com o </a:t>
            </a: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mínimo de 80 pessoas em situação de rua. Municípios com população inferior a 100 mil habitantes poderão ser contemplados, desde que comprovada a existência de população em situação de rua nos parâmetros populacionais previstos.</a:t>
            </a:r>
          </a:p>
          <a:p>
            <a:pPr algn="just">
              <a:defRPr/>
            </a:pPr>
            <a:endParaRPr lang="pt-BR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071198" cy="1038746"/>
          </a:xfr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altLang="pt-B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Ampliação do rol das categorias profissionais que podem compor as equipes de consultório na Rua e flexibilização na composição de suas diferentes modalidades  </a:t>
            </a:r>
            <a:r>
              <a:rPr lang="pt-BR" altLang="pt-BR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–</a:t>
            </a:r>
            <a:br>
              <a:rPr lang="pt-BR" altLang="pt-BR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altLang="pt-BR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Portaria GM/MS nº 1.029 de 20/05/2014</a:t>
            </a:r>
            <a:endParaRPr lang="pt-BR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4922" y="3861048"/>
            <a:ext cx="9084167" cy="79208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Fixação do novo valor do incentivo de custeio referente às Equipes de Consultório na Rua nas diferentes modalidades </a:t>
            </a: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Portaria GM/MS nº 1.238 de 06/06/2014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203848" y="4725144"/>
            <a:ext cx="4896544" cy="1785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Valores de custeio atuais </a:t>
            </a:r>
          </a:p>
          <a:p>
            <a:pPr algn="ctr"/>
            <a:endParaRPr lang="pt-B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: R$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19.900</a:t>
            </a:r>
            <a:endParaRPr lang="pt-BR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II: R$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27.300</a:t>
            </a:r>
            <a:endParaRPr lang="pt-BR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III: R$ </a:t>
            </a:r>
            <a:r>
              <a:rPr lang="pt-BR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35.200</a:t>
            </a:r>
          </a:p>
          <a:p>
            <a:pPr lvl="0" algn="ctr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55576" y="5185104"/>
            <a:ext cx="1689891" cy="946424"/>
            <a:chOff x="323528" y="5020195"/>
            <a:chExt cx="1689891" cy="946424"/>
          </a:xfrm>
        </p:grpSpPr>
        <p:sp>
          <p:nvSpPr>
            <p:cNvPr id="3" name="Seta para a direita 2"/>
            <p:cNvSpPr/>
            <p:nvPr/>
          </p:nvSpPr>
          <p:spPr>
            <a:xfrm>
              <a:off x="323528" y="5020195"/>
              <a:ext cx="1689891" cy="946424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/>
            <p:cNvPicPr/>
            <p:nvPr/>
          </p:nvPicPr>
          <p:blipFill rotWithShape="1">
            <a:blip r:embed="rId2"/>
            <a:srcRect l="43198" t="42600" r="28004" b="45000"/>
            <a:stretch/>
          </p:blipFill>
          <p:spPr bwMode="auto">
            <a:xfrm>
              <a:off x="490427" y="5300747"/>
              <a:ext cx="1039867" cy="3853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23812" y="1268760"/>
            <a:ext cx="9085277" cy="2431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I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PROFISSIONAIS ( dentre os quais dois  deverão estar entre os descritos no item 1 e os demais dentre aqueles relacionados no item 1 e 2)</a:t>
            </a:r>
          </a:p>
          <a:p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II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 PROFISSIONAIS  (dentre os quais três deverão estar entre os descritos no item 1 e os demais dentre aqueles relacionados no item 1 e 2)</a:t>
            </a:r>
          </a:p>
          <a:p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 III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MODALIDADE II + PROFISSIONAL </a:t>
            </a:r>
            <a:r>
              <a:rPr lang="pt-BR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MÉDICO</a:t>
            </a:r>
            <a:endParaRPr lang="pt-BR" altLang="pt-BR" sz="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Item </a:t>
            </a:r>
            <a:r>
              <a:rPr lang="pt-BR" altLang="pt-BR" sz="16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Enfermeiro, Psicólogo, Assistente Social e Terapeuta Ocupacional</a:t>
            </a: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Item </a:t>
            </a:r>
            <a:r>
              <a:rPr lang="pt-BR" altLang="pt-BR" sz="16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pt-BR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Agente Social, Técnico ou Auxiliar de Enfermagem, Técnico em Saúde Bucal, </a:t>
            </a:r>
            <a:r>
              <a:rPr lang="pt-BR" alt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Cirurgião Dentista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Profissional de Educação Física</a:t>
            </a:r>
            <a:r>
              <a:rPr lang="pt-BR" altLang="pt-B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altLang="pt-B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Profissional com formação em  Arte e Educação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764704"/>
            <a:ext cx="86409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396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saúde Prisional atua no Sistema Penitenciário através de equipes multiprofissionais criadas através do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PNSSP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(Plano Nacional de Saúde no Sistema Penitenciário/2003) e da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PNAISP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(Politica Nacional de Atenção Integral a Saúde das Pessoas Privadas de Liberdade no Sistema Prisional/2014), sendo custeadas pelo Ministério da Saúde e outras equipes criadas pelo Ministério da Justiça para dar cobertura ao Sistema Prisional, com complementação dos Estados e Municípios.</a:t>
            </a:r>
          </a:p>
          <a:p>
            <a:pPr algn="just" defTabSz="396000">
              <a:lnSpc>
                <a:spcPct val="90000"/>
              </a:lnSpc>
            </a:pPr>
            <a:endParaRPr 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396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problemas fundamentais para a efetivação de políticas públicas voltadas à saúde das pessoas privadas de liberdade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(PPL) é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superação das dificuldades impostas pela própria condição de confinamento, que dificulta o acesso às ações e serviços de saúde de forma integral e efetiva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615428"/>
              </p:ext>
            </p:extLst>
          </p:nvPr>
        </p:nvGraphicFramePr>
        <p:xfrm>
          <a:off x="431540" y="3284984"/>
          <a:ext cx="828092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339"/>
                <a:gridCol w="2090181"/>
                <a:gridCol w="2232248"/>
                <a:gridCol w="1368152"/>
              </a:tblGrid>
              <a:tr h="481108">
                <a:tc>
                  <a:txBody>
                    <a:bodyPr/>
                    <a:lstStyle/>
                    <a:p>
                      <a:pPr algn="ctr"/>
                      <a:r>
                        <a:rPr lang="pt-BR" sz="1300" dirty="0" smtClean="0"/>
                        <a:t>Legislação</a:t>
                      </a:r>
                      <a:endParaRPr lang="pt-BR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 smtClean="0"/>
                        <a:t>NOME / Carga Horária</a:t>
                      </a:r>
                      <a:endParaRPr lang="pt-BR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 smtClean="0"/>
                        <a:t>Custeio MS</a:t>
                      </a:r>
                    </a:p>
                    <a:p>
                      <a:pPr algn="ctr"/>
                      <a:r>
                        <a:rPr lang="pt-BR" sz="1300" dirty="0" smtClean="0"/>
                        <a:t>Mensal</a:t>
                      </a:r>
                      <a:endParaRPr lang="pt-BR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300" dirty="0" smtClean="0"/>
                        <a:t>QTD. De Equipes</a:t>
                      </a:r>
                      <a:endParaRPr lang="pt-BR" sz="1300" dirty="0"/>
                    </a:p>
                  </a:txBody>
                  <a:tcPr anchor="ctr"/>
                </a:tc>
              </a:tr>
              <a:tr h="451039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PNSSP </a:t>
                      </a:r>
                    </a:p>
                    <a:p>
                      <a:pPr algn="ctr"/>
                      <a:r>
                        <a:rPr lang="pt-BR" sz="1200" dirty="0" smtClean="0">
                          <a:hlinkClick r:id="rId2"/>
                        </a:rPr>
                        <a:t>Port. </a:t>
                      </a:r>
                      <a:r>
                        <a:rPr lang="pt-BR" sz="1200" dirty="0" err="1" smtClean="0">
                          <a:hlinkClick r:id="rId2"/>
                        </a:rPr>
                        <a:t>Interms</a:t>
                      </a:r>
                      <a:r>
                        <a:rPr lang="pt-BR" sz="1200" dirty="0" smtClean="0">
                          <a:hlinkClick r:id="rId2"/>
                        </a:rPr>
                        <a:t>. 1.777 -  09/09/2003</a:t>
                      </a:r>
                      <a:endParaRPr lang="pt-B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Equipe </a:t>
                      </a:r>
                      <a:r>
                        <a:rPr lang="pt-BR" sz="1200" dirty="0" err="1" smtClean="0"/>
                        <a:t>Penitenc</a:t>
                      </a:r>
                      <a:r>
                        <a:rPr lang="pt-BR" sz="1200" dirty="0" smtClean="0"/>
                        <a:t>.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dirty="0" smtClean="0"/>
                        <a:t>(</a:t>
                      </a:r>
                      <a:r>
                        <a:rPr lang="pt-BR" sz="1200" dirty="0" err="1" smtClean="0"/>
                        <a:t>EPEN</a:t>
                      </a:r>
                      <a:r>
                        <a:rPr lang="pt-BR" sz="1200" dirty="0" smtClean="0"/>
                        <a:t>)</a:t>
                      </a:r>
                      <a:r>
                        <a:rPr lang="pt-BR" sz="1200" baseline="0" dirty="0" smtClean="0"/>
                        <a:t> </a:t>
                      </a:r>
                      <a:r>
                        <a:rPr lang="pt-BR" sz="1200" dirty="0" smtClean="0"/>
                        <a:t>– </a:t>
                      </a:r>
                      <a:r>
                        <a:rPr lang="pt-BR" sz="1200" dirty="0" err="1" smtClean="0"/>
                        <a:t>4h</a:t>
                      </a:r>
                      <a:r>
                        <a:rPr lang="pt-BR" sz="1200" dirty="0" smtClean="0"/>
                        <a:t>                                </a:t>
                      </a:r>
                      <a:r>
                        <a:rPr lang="pt-BR" sz="1200" dirty="0" err="1" smtClean="0"/>
                        <a:t>20h</a:t>
                      </a:r>
                      <a:r>
                        <a:rPr lang="pt-BR" sz="1200" dirty="0" smtClean="0"/>
                        <a:t>    </a:t>
                      </a:r>
                      <a:endParaRPr lang="pt-B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R$1.890,00</a:t>
                      </a:r>
                      <a:r>
                        <a:rPr lang="pt-BR" sz="1200" baseline="0" dirty="0" smtClean="0"/>
                        <a:t> (até 100 PPL) ou R$3.780,00 (101 a 500 PPL)</a:t>
                      </a:r>
                      <a:endParaRPr lang="pt-B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147</a:t>
                      </a:r>
                      <a:r>
                        <a:rPr lang="pt-BR" sz="1200" baseline="0" dirty="0" smtClean="0"/>
                        <a:t> a 182</a:t>
                      </a:r>
                      <a:endParaRPr lang="pt-BR" sz="1200" dirty="0"/>
                    </a:p>
                  </a:txBody>
                  <a:tcPr anchor="ctr"/>
                </a:tc>
              </a:tr>
              <a:tr h="451039">
                <a:tc rowSpan="6"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PNAISP </a:t>
                      </a:r>
                    </a:p>
                    <a:p>
                      <a:pPr algn="ctr"/>
                      <a:r>
                        <a:rPr lang="pt-BR" sz="1200" dirty="0" smtClean="0">
                          <a:hlinkClick r:id="rId3"/>
                        </a:rPr>
                        <a:t>Port.</a:t>
                      </a:r>
                      <a:r>
                        <a:rPr lang="pt-BR" sz="1200" baseline="0" dirty="0" smtClean="0">
                          <a:hlinkClick r:id="rId3"/>
                        </a:rPr>
                        <a:t> </a:t>
                      </a:r>
                      <a:r>
                        <a:rPr lang="pt-BR" sz="1200" baseline="0" dirty="0" err="1" smtClean="0">
                          <a:hlinkClick r:id="rId3"/>
                        </a:rPr>
                        <a:t>Interms</a:t>
                      </a:r>
                      <a:r>
                        <a:rPr lang="pt-BR" sz="1200" baseline="0" dirty="0" smtClean="0">
                          <a:hlinkClick r:id="rId3"/>
                        </a:rPr>
                        <a:t> .01 – 02/01/2014</a:t>
                      </a:r>
                      <a:endParaRPr lang="pt-BR" sz="1200" baseline="0" dirty="0" smtClean="0"/>
                    </a:p>
                    <a:p>
                      <a:pPr algn="ctr"/>
                      <a:r>
                        <a:rPr lang="pt-BR" sz="1200" baseline="0" dirty="0" smtClean="0">
                          <a:hlinkClick r:id="rId4"/>
                        </a:rPr>
                        <a:t>Port. 482 – 01/04/2014</a:t>
                      </a:r>
                      <a:endParaRPr lang="pt-BR" sz="1200" baseline="0" dirty="0" smtClean="0"/>
                    </a:p>
                    <a:p>
                      <a:pPr algn="ctr"/>
                      <a:r>
                        <a:rPr lang="pt-BR" sz="1200" baseline="0" dirty="0" smtClean="0">
                          <a:hlinkClick r:id="rId5"/>
                        </a:rPr>
                        <a:t>Port. 305 – 10/04/2014</a:t>
                      </a:r>
                      <a:endParaRPr lang="pt-BR" sz="1200" baseline="0" dirty="0" smtClean="0"/>
                    </a:p>
                    <a:p>
                      <a:pPr algn="ctr"/>
                      <a:r>
                        <a:rPr lang="pt-BR" sz="1200" baseline="0" dirty="0" smtClean="0">
                          <a:hlinkClick r:id="rId6"/>
                        </a:rPr>
                        <a:t>Port. 2.765 – 12/12/2014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Equipe Atenção Básica Prisional (</a:t>
                      </a:r>
                      <a:r>
                        <a:rPr lang="pt-BR" sz="1200" dirty="0" err="1" smtClean="0"/>
                        <a:t>EABP</a:t>
                      </a:r>
                      <a:r>
                        <a:rPr lang="pt-BR" sz="1200" dirty="0" smtClean="0"/>
                        <a:t>)  l – 6h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R$3.957,50 + GH ID SUS</a:t>
                      </a:r>
                      <a:r>
                        <a:rPr lang="pt-BR" sz="1200" baseline="0" dirty="0"/>
                        <a:t> </a:t>
                      </a:r>
                      <a:r>
                        <a:rPr lang="pt-BR" sz="1200" baseline="0" dirty="0" smtClean="0"/>
                        <a:t>X Taxa de Custodiados (Todos)*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33</a:t>
                      </a:r>
                      <a:endParaRPr lang="pt-BR" sz="1200" dirty="0"/>
                    </a:p>
                  </a:txBody>
                  <a:tcPr/>
                </a:tc>
              </a:tr>
              <a:tr h="270623">
                <a:tc v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EABP l + Saúde Mental</a:t>
                      </a:r>
                      <a:r>
                        <a:rPr lang="pt-BR" sz="1200" baseline="0" dirty="0" smtClean="0"/>
                        <a:t> (SM)</a:t>
                      </a:r>
                      <a:r>
                        <a:rPr lang="pt-BR" sz="1200" dirty="0" smtClean="0"/>
                        <a:t>  6h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R$6.790,00 + ID 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09</a:t>
                      </a:r>
                      <a:endParaRPr lang="pt-BR" sz="1200" dirty="0"/>
                    </a:p>
                  </a:txBody>
                  <a:tcPr/>
                </a:tc>
              </a:tr>
              <a:tr h="270623">
                <a:tc v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EABP </a:t>
                      </a:r>
                      <a:r>
                        <a:rPr lang="pt-BR" sz="1200" dirty="0" err="1" smtClean="0"/>
                        <a:t>ll</a:t>
                      </a:r>
                      <a:r>
                        <a:rPr lang="pt-BR" sz="1200" dirty="0" smtClean="0"/>
                        <a:t> – 20h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R$19.191,65</a:t>
                      </a:r>
                      <a:r>
                        <a:rPr lang="pt-BR" sz="1200" baseline="0" dirty="0" smtClean="0"/>
                        <a:t> + ID SUS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31</a:t>
                      </a:r>
                      <a:endParaRPr lang="pt-BR" sz="1200" dirty="0"/>
                    </a:p>
                  </a:txBody>
                  <a:tcPr/>
                </a:tc>
              </a:tr>
              <a:tr h="270623">
                <a:tc v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EABP </a:t>
                      </a:r>
                      <a:r>
                        <a:rPr lang="pt-BR" sz="1200" dirty="0" err="1" smtClean="0"/>
                        <a:t>ll</a:t>
                      </a:r>
                      <a:r>
                        <a:rPr lang="pt-BR" sz="1200" dirty="0" smtClean="0"/>
                        <a:t> +</a:t>
                      </a:r>
                      <a:r>
                        <a:rPr lang="pt-BR" sz="1200" baseline="0" dirty="0" smtClean="0"/>
                        <a:t> SM – 20h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R$28.633,31 + ID 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07</a:t>
                      </a:r>
                      <a:endParaRPr lang="pt-BR" sz="1200" dirty="0"/>
                    </a:p>
                  </a:txBody>
                  <a:tcPr/>
                </a:tc>
              </a:tr>
              <a:tr h="270623">
                <a:tc v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EABP </a:t>
                      </a:r>
                      <a:r>
                        <a:rPr lang="pt-BR" sz="1200" dirty="0" err="1" smtClean="0"/>
                        <a:t>lll</a:t>
                      </a:r>
                      <a:r>
                        <a:rPr lang="pt-BR" sz="1200" dirty="0" smtClean="0"/>
                        <a:t> – 30h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R$42.949,96 +</a:t>
                      </a:r>
                      <a:r>
                        <a:rPr lang="pt-BR" sz="1200" baseline="0" dirty="0" smtClean="0"/>
                        <a:t> ID SUS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33</a:t>
                      </a:r>
                      <a:endParaRPr lang="pt-BR" sz="1200" dirty="0"/>
                    </a:p>
                  </a:txBody>
                  <a:tcPr/>
                </a:tc>
              </a:tr>
              <a:tr h="270623">
                <a:tc v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err="1" smtClean="0"/>
                        <a:t>EAP</a:t>
                      </a:r>
                      <a:r>
                        <a:rPr lang="pt-BR" sz="1200" dirty="0" smtClean="0"/>
                        <a:t> ** – 30h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R$66.000,00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05</a:t>
                      </a:r>
                      <a:endParaRPr lang="pt-BR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95536" y="6345683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(*) GH = Grupo Homogêneo do índice de desempenho do SUS x Taxa de custodiados  que varia  de 06 a 70%. TX de </a:t>
            </a:r>
            <a:r>
              <a:rPr lang="pt-BR" sz="1000" dirty="0" err="1" smtClean="0"/>
              <a:t>custod</a:t>
            </a:r>
            <a:r>
              <a:rPr lang="pt-BR" sz="1000" dirty="0" smtClean="0"/>
              <a:t>.= </a:t>
            </a:r>
            <a:r>
              <a:rPr lang="pt-BR" sz="1000" u="sng" dirty="0" smtClean="0"/>
              <a:t>Nº </a:t>
            </a:r>
            <a:r>
              <a:rPr lang="pt-BR" sz="1000" u="sng" dirty="0" err="1" smtClean="0"/>
              <a:t>PPL</a:t>
            </a:r>
            <a:r>
              <a:rPr lang="pt-BR" sz="1000" u="sng" dirty="0" smtClean="0"/>
              <a:t> do Município  </a:t>
            </a:r>
          </a:p>
          <a:p>
            <a:r>
              <a:rPr lang="pt-BR" sz="1000" dirty="0" smtClean="0"/>
              <a:t>(**) </a:t>
            </a:r>
            <a:r>
              <a:rPr lang="pt-BR" sz="1000" dirty="0" smtClean="0">
                <a:hlinkClick r:id="rId7"/>
              </a:rPr>
              <a:t>Portaria 94  - 14/01/2014 </a:t>
            </a:r>
            <a:r>
              <a:rPr lang="pt-BR" sz="1000" dirty="0" smtClean="0"/>
              <a:t> e </a:t>
            </a:r>
            <a:r>
              <a:rPr lang="pt-BR" sz="1000" dirty="0">
                <a:hlinkClick r:id="rId8"/>
              </a:rPr>
              <a:t>Portaria </a:t>
            </a:r>
            <a:r>
              <a:rPr lang="pt-BR" sz="1000" dirty="0" smtClean="0">
                <a:hlinkClick r:id="rId8"/>
              </a:rPr>
              <a:t>95  </a:t>
            </a:r>
            <a:r>
              <a:rPr lang="pt-BR" sz="1000" dirty="0">
                <a:hlinkClick r:id="rId8"/>
              </a:rPr>
              <a:t>- </a:t>
            </a:r>
            <a:r>
              <a:rPr lang="pt-BR" sz="1000" dirty="0" smtClean="0">
                <a:hlinkClick r:id="rId8"/>
              </a:rPr>
              <a:t>14/01/2014 </a:t>
            </a:r>
            <a:r>
              <a:rPr lang="pt-BR" sz="1000" dirty="0" smtClean="0"/>
              <a:t>.                                                                                                                       Pop. </a:t>
            </a:r>
            <a:r>
              <a:rPr lang="pt-BR" sz="1000" dirty="0"/>
              <a:t>d</a:t>
            </a:r>
            <a:r>
              <a:rPr lang="pt-BR" sz="1000" dirty="0" smtClean="0"/>
              <a:t>o Município</a:t>
            </a:r>
            <a:endParaRPr lang="pt-BR" sz="1000" dirty="0"/>
          </a:p>
          <a:p>
            <a:endParaRPr lang="pt-BR" sz="10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>
              <a:defRPr sz="3200" b="1">
                <a:solidFill>
                  <a:schemeClr val="bg1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85725"/>
            <a:r>
              <a:rPr lang="pt-BR" sz="2800" dirty="0"/>
              <a:t>Saúde Prisional</a:t>
            </a:r>
          </a:p>
        </p:txBody>
      </p:sp>
    </p:spTree>
    <p:extLst>
      <p:ext uri="{BB962C8B-B14F-4D97-AF65-F5344CB8AC3E}">
        <p14:creationId xmlns:p14="http://schemas.microsoft.com/office/powerpoint/2010/main" val="345478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Equipes do PNSSP e PNAISP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64167"/>
              </p:ext>
            </p:extLst>
          </p:nvPr>
        </p:nvGraphicFramePr>
        <p:xfrm>
          <a:off x="6769802" y="1765231"/>
          <a:ext cx="1365036" cy="817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518"/>
                <a:gridCol w="682518"/>
              </a:tblGrid>
              <a:tr h="37133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dirty="0" smtClean="0"/>
                        <a:t>Equipes PNAISP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 anchor="ctr"/>
                </a:tc>
              </a:tr>
              <a:tr h="1878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</a:tr>
              <a:tr h="1878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dirty="0" smtClean="0">
                          <a:latin typeface="+mj-lt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012160" y="987956"/>
            <a:ext cx="2880320" cy="576064"/>
          </a:xfrm>
          <a:prstGeom prst="rect">
            <a:avLst/>
          </a:prstGeom>
          <a:noFill/>
          <a:ln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2"/>
                </a:solidFill>
              </a:rPr>
              <a:t>Equipes </a:t>
            </a:r>
            <a:r>
              <a:rPr lang="pt-BR" sz="1200" b="1" dirty="0" smtClean="0">
                <a:solidFill>
                  <a:schemeClr val="tx2"/>
                </a:solidFill>
              </a:rPr>
              <a:t>com informações no SISAB e  pagamento em </a:t>
            </a:r>
            <a:r>
              <a:rPr lang="pt-BR" sz="1200" b="1" dirty="0" err="1" smtClean="0">
                <a:solidFill>
                  <a:schemeClr val="tx2"/>
                </a:solidFill>
              </a:rPr>
              <a:t>Nov</a:t>
            </a:r>
            <a:r>
              <a:rPr lang="pt-BR" sz="1200" b="1" dirty="0" smtClean="0">
                <a:solidFill>
                  <a:schemeClr val="tx2"/>
                </a:solidFill>
              </a:rPr>
              <a:t>/2016 = </a:t>
            </a:r>
            <a:r>
              <a:rPr lang="pt-BR" sz="1200" b="1" dirty="0">
                <a:solidFill>
                  <a:schemeClr val="tx2"/>
                </a:solidFill>
              </a:rPr>
              <a:t>258 equipes.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6363151"/>
            <a:ext cx="230425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>
              <a:lnSpc>
                <a:spcPct val="90000"/>
              </a:lnSpc>
            </a:pPr>
            <a:r>
              <a:rPr lang="pt-BR" sz="1100" dirty="0" smtClean="0">
                <a:hlinkClick r:id="rId3"/>
              </a:rPr>
              <a:t>saudeprisional@saude.gov.br</a:t>
            </a:r>
            <a:r>
              <a:rPr lang="pt-BR" sz="1100" dirty="0" smtClean="0"/>
              <a:t> </a:t>
            </a:r>
          </a:p>
          <a:p>
            <a:pPr algn="ctr" defTabSz="396000">
              <a:lnSpc>
                <a:spcPct val="90000"/>
              </a:lnSpc>
            </a:pPr>
            <a:r>
              <a:rPr lang="pt-BR" sz="1100" dirty="0" smtClean="0"/>
              <a:t>Telefone</a:t>
            </a:r>
            <a:r>
              <a:rPr lang="pt-BR" sz="1100" dirty="0"/>
              <a:t>: (61) </a:t>
            </a:r>
            <a:r>
              <a:rPr lang="pt-BR" sz="1100" dirty="0" smtClean="0"/>
              <a:t>3315-5901</a:t>
            </a:r>
            <a:endParaRPr lang="pt-BR" sz="12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9512" y="1052736"/>
            <a:ext cx="48244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pt-PT" altLang="pt-BR" sz="2800" b="1" dirty="0">
                <a:solidFill>
                  <a:srgbClr val="002060"/>
                </a:solidFill>
              </a:rPr>
              <a:t>FLUXOS DE </a:t>
            </a:r>
            <a:r>
              <a:rPr lang="pt-PT" altLang="pt-BR" sz="2800" b="1" dirty="0" smtClean="0">
                <a:solidFill>
                  <a:srgbClr val="002060"/>
                </a:solidFill>
              </a:rPr>
              <a:t>ADESÃO À PNAISP</a:t>
            </a:r>
            <a:endParaRPr lang="pt-BR" altLang="pt-BR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806748"/>
              </p:ext>
            </p:extLst>
          </p:nvPr>
        </p:nvGraphicFramePr>
        <p:xfrm>
          <a:off x="184370" y="1916601"/>
          <a:ext cx="5395742" cy="237649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774829"/>
                <a:gridCol w="4620913"/>
              </a:tblGrid>
              <a:tr h="280646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Passo 1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b="0" dirty="0">
                          <a:effectLst/>
                        </a:rPr>
                        <a:t>Os Secretários Estaduais de Saúde e de Justiça (ou congênere) devem assinar Termo de </a:t>
                      </a:r>
                      <a:r>
                        <a:rPr lang="pt-BR" sz="1400" b="0" dirty="0" smtClean="0">
                          <a:effectLst/>
                        </a:rPr>
                        <a:t>Adesão;</a:t>
                      </a:r>
                      <a:endParaRPr lang="pt-BR" sz="1600" b="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8" marR="68588" marT="0" marB="0" anchor="ctr"/>
                </a:tc>
              </a:tr>
              <a:tr h="242895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Passo 2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Elaborar o Plano de Ação Estadual da </a:t>
                      </a:r>
                      <a:r>
                        <a:rPr lang="pt-BR" sz="1400" dirty="0" err="1" smtClean="0">
                          <a:effectLst/>
                        </a:rPr>
                        <a:t>PNAISP</a:t>
                      </a:r>
                      <a:r>
                        <a:rPr lang="pt-BR" sz="1400" dirty="0" smtClean="0">
                          <a:effectLst/>
                        </a:rPr>
                        <a:t>;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</a:tr>
              <a:tr h="165304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>
                          <a:effectLst/>
                        </a:rPr>
                        <a:t>Passo 3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Publicação, pelo Ministério da Saúde, da Portaria que aprova a adesão do estado à PNAISP; 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</a:tr>
              <a:tr h="226249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Passo 4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Cadastrar as Equipes no </a:t>
                      </a:r>
                      <a:r>
                        <a:rPr lang="pt-BR" sz="1400" dirty="0">
                          <a:effectLst/>
                        </a:rPr>
                        <a:t>Sistema de Cadastro Nacional de Estabelecimentos de Saúde (</a:t>
                      </a:r>
                      <a:r>
                        <a:rPr lang="pt-BR" sz="1400" dirty="0" err="1">
                          <a:effectLst/>
                        </a:rPr>
                        <a:t>SCNES</a:t>
                      </a:r>
                      <a:r>
                        <a:rPr lang="pt-BR" sz="1400" dirty="0" smtClean="0">
                          <a:effectLst/>
                        </a:rPr>
                        <a:t>);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</a:tr>
              <a:tr h="269208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>
                          <a:effectLst/>
                        </a:rPr>
                        <a:t>Passo 5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Solicitar </a:t>
                      </a:r>
                      <a:r>
                        <a:rPr lang="pt-BR" sz="1400" dirty="0">
                          <a:effectLst/>
                        </a:rPr>
                        <a:t>a habilitação </a:t>
                      </a:r>
                      <a:r>
                        <a:rPr lang="pt-BR" sz="1400" dirty="0" smtClean="0">
                          <a:effectLst/>
                        </a:rPr>
                        <a:t>das </a:t>
                      </a:r>
                      <a:r>
                        <a:rPr lang="pt-BR" sz="1400" dirty="0">
                          <a:effectLst/>
                        </a:rPr>
                        <a:t>Equipes </a:t>
                      </a:r>
                      <a:r>
                        <a:rPr lang="pt-BR" sz="1400" dirty="0" smtClean="0">
                          <a:effectLst/>
                        </a:rPr>
                        <a:t>no </a:t>
                      </a:r>
                      <a:r>
                        <a:rPr lang="pt-BR" sz="1400" dirty="0">
                          <a:effectLst/>
                        </a:rPr>
                        <a:t>Sistema de Apoio à Implementação de Políticas em Saúde (</a:t>
                      </a:r>
                      <a:r>
                        <a:rPr lang="pt-BR" sz="1400" dirty="0" smtClean="0">
                          <a:effectLst/>
                        </a:rPr>
                        <a:t>SAIPS);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</a:tr>
              <a:tr h="250749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>
                          <a:effectLst/>
                        </a:rPr>
                        <a:t>Passo 6</a:t>
                      </a:r>
                      <a:endParaRPr lang="pt-BR" sz="160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pt-BR" sz="1400" dirty="0">
                          <a:effectLst/>
                        </a:rPr>
                        <a:t>Publicação, pelo Ministério da Saúde, da Portaria de habilitação </a:t>
                      </a:r>
                      <a:r>
                        <a:rPr lang="pt-BR" sz="1400" dirty="0" smtClean="0">
                          <a:effectLst/>
                        </a:rPr>
                        <a:t>das Equipes </a:t>
                      </a:r>
                      <a:r>
                        <a:rPr lang="pt-BR" sz="1400" dirty="0">
                          <a:effectLst/>
                        </a:rPr>
                        <a:t>de Atenção Básica Prisional.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8" marR="68588" marT="0" marB="0" anchor="ctr"/>
                </a:tc>
              </a:tr>
            </a:tbl>
          </a:graphicData>
        </a:graphic>
      </p:graphicFrame>
      <p:sp>
        <p:nvSpPr>
          <p:cNvPr id="11" name="Retângulo 2"/>
          <p:cNvSpPr>
            <a:spLocks noChangeArrowheads="1"/>
          </p:cNvSpPr>
          <p:nvPr/>
        </p:nvSpPr>
        <p:spPr bwMode="auto">
          <a:xfrm>
            <a:off x="154038" y="4389051"/>
            <a:ext cx="2544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PT" altLang="pt-BR" sz="1200" b="1" dirty="0" smtClean="0"/>
              <a:t>ADESÃO </a:t>
            </a:r>
            <a:r>
              <a:rPr lang="pt-PT" altLang="pt-BR" sz="1200" b="1" dirty="0"/>
              <a:t>MUNICIPAL</a:t>
            </a:r>
            <a:endParaRPr lang="pt-PT" altLang="pt-BR" sz="1200" dirty="0"/>
          </a:p>
        </p:txBody>
      </p:sp>
      <p:sp>
        <p:nvSpPr>
          <p:cNvPr id="12" name="Retângulo 2"/>
          <p:cNvSpPr>
            <a:spLocks noChangeArrowheads="1"/>
          </p:cNvSpPr>
          <p:nvPr/>
        </p:nvSpPr>
        <p:spPr bwMode="auto">
          <a:xfrm>
            <a:off x="154038" y="1629386"/>
            <a:ext cx="2544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PT" altLang="pt-BR" sz="1200" b="1" dirty="0"/>
              <a:t>ADESÃO </a:t>
            </a:r>
            <a:r>
              <a:rPr lang="pt-PT" altLang="pt-BR" sz="1200" b="1" dirty="0" smtClean="0"/>
              <a:t>ESTADUAL</a:t>
            </a:r>
            <a:endParaRPr lang="pt-PT" altLang="pt-BR" sz="1200" dirty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207924"/>
              </p:ext>
            </p:extLst>
          </p:nvPr>
        </p:nvGraphicFramePr>
        <p:xfrm>
          <a:off x="179512" y="4725144"/>
          <a:ext cx="5364088" cy="64008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364088"/>
              </a:tblGrid>
              <a:tr h="2167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400" b="0" u="none" dirty="0" smtClean="0">
                          <a:effectLst/>
                        </a:rPr>
                        <a:t>Segue os mesmos passos do estado,</a:t>
                      </a:r>
                      <a:r>
                        <a:rPr lang="pt-BR" sz="1400" b="0" u="none" baseline="0" dirty="0" smtClean="0">
                          <a:effectLst/>
                        </a:rPr>
                        <a:t> contudo a assinatura do Termo de Adesão à PNAISP se dará pelo</a:t>
                      </a:r>
                      <a:r>
                        <a:rPr lang="pt-BR" sz="1400" b="0" u="none" dirty="0" smtClean="0">
                          <a:effectLst/>
                        </a:rPr>
                        <a:t> Secretário Municipal de Saúde, respeitando</a:t>
                      </a:r>
                      <a:r>
                        <a:rPr lang="pt-BR" sz="1400" b="0" u="none" baseline="0" dirty="0" smtClean="0">
                          <a:effectLst/>
                        </a:rPr>
                        <a:t> a prévia adesão estadual à Política.</a:t>
                      </a:r>
                      <a:endParaRPr lang="pt-BR" sz="1600" b="0" u="none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179512" y="5517232"/>
            <a:ext cx="5400600" cy="64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t-PT" sz="1200" b="1" dirty="0">
                <a:solidFill>
                  <a:schemeClr val="tx1"/>
                </a:solidFill>
              </a:rPr>
              <a:t>Obs: quando o município aderir e habilitar equipes, a equipe deixa de ser uma equipe de atenção básica sob gestão estadual e passa a ser uma equipe de atenção básica sob gestão </a:t>
            </a:r>
            <a:r>
              <a:rPr lang="pt-PT" sz="1200" b="1" dirty="0" smtClean="0">
                <a:solidFill>
                  <a:schemeClr val="tx1"/>
                </a:solidFill>
              </a:rPr>
              <a:t>municipal.</a:t>
            </a:r>
            <a:endParaRPr lang="pt-B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0" y="21800"/>
            <a:ext cx="9144000" cy="5988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 err="1">
                <a:solidFill>
                  <a:schemeClr val="bg1"/>
                </a:solidFill>
                <a:cs typeface="Arial" pitchFamily="34" charset="0"/>
              </a:rPr>
              <a:t>e-SUS</a:t>
            </a:r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 Atenção Básica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13435" r="13105"/>
          <a:stretch/>
        </p:blipFill>
        <p:spPr>
          <a:xfrm>
            <a:off x="5137977" y="1658863"/>
            <a:ext cx="3898519" cy="439006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51519" y="692696"/>
            <a:ext cx="8500919" cy="9661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5725" lvl="0" algn="just">
              <a:spcBef>
                <a:spcPts val="0"/>
              </a:spcBef>
              <a:buNone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e-SUS AB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faz parte do processo de informatização, do processo de trabalho e da qualificação da informação, que auxilia 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individualizado dos atendimentos de cada cidadão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integração gradual de todos os sistemas na Atenção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Básica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968553" cy="30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1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ipse 20"/>
          <p:cNvSpPr/>
          <p:nvPr/>
        </p:nvSpPr>
        <p:spPr>
          <a:xfrm>
            <a:off x="3923928" y="873783"/>
            <a:ext cx="1250528" cy="1151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770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00" y="1905318"/>
            <a:ext cx="1063826" cy="10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7" y="4956941"/>
            <a:ext cx="12604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1" y="3752701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41104"/>
            <a:ext cx="13303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0733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63" y="1053622"/>
            <a:ext cx="791716" cy="79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4" y="764704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Image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74" y="2204864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Image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2160588"/>
            <a:ext cx="23209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Imagem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96" y="819059"/>
            <a:ext cx="1193564" cy="119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Image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76" y="3738485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Imagem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55" y="4479925"/>
            <a:ext cx="1106460" cy="110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Imagem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98" y="5373216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Imagem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6" y="2160588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ipse 27"/>
          <p:cNvSpPr/>
          <p:nvPr/>
        </p:nvSpPr>
        <p:spPr>
          <a:xfrm>
            <a:off x="503239" y="5289352"/>
            <a:ext cx="1331912" cy="123599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chemeClr val="tx2"/>
                </a:solidFill>
              </a:rPr>
              <a:t>UBS</a:t>
            </a:r>
          </a:p>
          <a:p>
            <a:pPr algn="ctr">
              <a:defRPr/>
            </a:pPr>
            <a:endParaRPr lang="pt-BR" sz="2000" b="1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pt-BR" sz="20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pt-BR" sz="1400" b="1" dirty="0">
                <a:solidFill>
                  <a:schemeClr val="tx2"/>
                </a:solidFill>
              </a:rPr>
              <a:t>Fluvial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-36511" y="-49684"/>
            <a:ext cx="9180512" cy="8143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80975"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pt-BR" sz="2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DEPARTAMENTO </a:t>
            </a:r>
            <a:r>
              <a:rPr lang="pt-BR" sz="2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ATENÇÃO BÁSICA</a:t>
            </a:r>
          </a:p>
        </p:txBody>
      </p:sp>
      <p:pic>
        <p:nvPicPr>
          <p:cNvPr id="32787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38092" r="3015"/>
          <a:stretch>
            <a:fillRect/>
          </a:stretch>
        </p:blipFill>
        <p:spPr bwMode="auto">
          <a:xfrm>
            <a:off x="574701" y="5619542"/>
            <a:ext cx="1260450" cy="54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7856573" y="3077739"/>
            <a:ext cx="1096962" cy="11199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 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5" t="17687" r="22751" b="26304"/>
          <a:stretch/>
        </p:blipFill>
        <p:spPr bwMode="auto">
          <a:xfrm>
            <a:off x="8009010" y="3509750"/>
            <a:ext cx="792087" cy="235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Elipse 21"/>
          <p:cNvSpPr/>
          <p:nvPr/>
        </p:nvSpPr>
        <p:spPr>
          <a:xfrm>
            <a:off x="2339752" y="5405362"/>
            <a:ext cx="1096962" cy="11199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integraçã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27" y="5703652"/>
            <a:ext cx="786212" cy="5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439095" y="5411355"/>
            <a:ext cx="89827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>
                <a:solidFill>
                  <a:schemeClr val="bg2">
                    <a:lumMod val="25000"/>
                  </a:schemeClr>
                </a:solidFill>
              </a:rPr>
              <a:t>Integração</a:t>
            </a:r>
          </a:p>
          <a:p>
            <a:pPr algn="ctr"/>
            <a:endParaRPr lang="pt-BR" sz="1100" b="1" dirty="0"/>
          </a:p>
          <a:p>
            <a:pPr algn="ctr"/>
            <a:endParaRPr lang="pt-BR" sz="1100" b="1" dirty="0" smtClean="0"/>
          </a:p>
          <a:p>
            <a:pPr algn="ctr"/>
            <a:endParaRPr lang="pt-BR" sz="1100" b="1" dirty="0"/>
          </a:p>
          <a:p>
            <a:pPr algn="ctr"/>
            <a:r>
              <a:rPr lang="pt-BR" sz="1100" b="1" dirty="0" smtClean="0">
                <a:solidFill>
                  <a:schemeClr val="bg2">
                    <a:lumMod val="25000"/>
                  </a:schemeClr>
                </a:solidFill>
              </a:rPr>
              <a:t>Vigilância</a:t>
            </a:r>
            <a:endParaRPr lang="pt-BR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6544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Prontuário Eletrônico (PEC)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2670" y="756722"/>
            <a:ext cx="861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acordo com Resolução nº 07/2016 de CIT, o PEC é um </a:t>
            </a:r>
            <a:r>
              <a:rPr lang="pt-BR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repositório de informação mantida de forma eletrônica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onde todas as informações de saúde, clínicas e administrativas, ao longo da vida de um indivíduo estão armazenadas, e suas características principais são: acesso rápido aos problemas de saúde e intervenções atuais; recuperação de informações clínicas; sistemas de apoio à decisão e outros recursos.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1821" r="18149" b="25410"/>
          <a:stretch/>
        </p:blipFill>
        <p:spPr bwMode="auto">
          <a:xfrm>
            <a:off x="179512" y="1951211"/>
            <a:ext cx="3816424" cy="23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5420"/>
              </p:ext>
            </p:extLst>
          </p:nvPr>
        </p:nvGraphicFramePr>
        <p:xfrm>
          <a:off x="5292080" y="2522244"/>
          <a:ext cx="2552700" cy="1238250"/>
        </p:xfrm>
        <a:graphic>
          <a:graphicData uri="http://schemas.openxmlformats.org/drawingml/2006/table">
            <a:tbl>
              <a:tblPr/>
              <a:tblGrid>
                <a:gridCol w="1016000"/>
                <a:gridCol w="1536700"/>
              </a:tblGrid>
              <a:tr h="49530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Envio de informação por meio de Prontuário Eletrônico (PEC</a:t>
                      </a: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Municípios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UBS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915759"/>
              </p:ext>
            </p:extLst>
          </p:nvPr>
        </p:nvGraphicFramePr>
        <p:xfrm>
          <a:off x="1979712" y="5013176"/>
          <a:ext cx="5616624" cy="1350640"/>
        </p:xfrm>
        <a:graphic>
          <a:graphicData uri="http://schemas.openxmlformats.org/drawingml/2006/table">
            <a:tbl>
              <a:tblPr/>
              <a:tblGrid>
                <a:gridCol w="1435359"/>
                <a:gridCol w="1404156"/>
                <a:gridCol w="1294944"/>
                <a:gridCol w="1482165"/>
              </a:tblGrid>
              <a:tr h="21602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Necessidades para implantação do PEC  por</a:t>
                      </a:r>
                      <a:r>
                        <a:rPr lang="pt-B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UBS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(102</a:t>
                      </a:r>
                      <a:r>
                        <a:rPr lang="pt-B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municípios)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Insuficiência de equipamentos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Conectividade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Falta de pessoal em TI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Baixa qualificação no uso do PEC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80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92696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Telessaúde Brasil Redes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1073" y="908721"/>
            <a:ext cx="8625840" cy="792088"/>
          </a:xfrm>
        </p:spPr>
        <p:txBody>
          <a:bodyPr>
            <a:normAutofit fontScale="92500"/>
          </a:bodyPr>
          <a:lstStyle/>
          <a:p>
            <a:pPr marL="0" lvl="8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o uso de tecnologias da informação e comunicação para atividades à distância relacionadas à melhoria da saúde da população por meio da qualificação do SUS</a:t>
            </a:r>
            <a:r>
              <a:rPr lang="pt-BR" alt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76257" y="5701263"/>
            <a:ext cx="158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charset="0"/>
              </a:rPr>
              <a:t>Telediagnóstico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6373690" y="6525344"/>
            <a:ext cx="27703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50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Figura: Núcleo Telessaúde Santa Catarina/UFSC</a:t>
            </a:r>
            <a:endParaRPr lang="pt-BR" altLang="pt-BR" sz="1200" dirty="0" smtClean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860033" y="5685462"/>
            <a:ext cx="189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charset="0"/>
              </a:rPr>
              <a:t>Tele - educação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51431" r="18773" b="38348"/>
          <a:stretch>
            <a:fillRect/>
          </a:stretch>
        </p:blipFill>
        <p:spPr bwMode="auto">
          <a:xfrm>
            <a:off x="683568" y="4798074"/>
            <a:ext cx="7680851" cy="89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839818" y="5731833"/>
            <a:ext cx="149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charset="0"/>
              </a:rPr>
              <a:t>Teleconsultoria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790991" y="5711894"/>
            <a:ext cx="1861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charset="0"/>
              </a:rPr>
              <a:t>Atividades via web</a:t>
            </a:r>
          </a:p>
        </p:txBody>
      </p:sp>
      <p:sp>
        <p:nvSpPr>
          <p:cNvPr id="4" name="Retângulo 3"/>
          <p:cNvSpPr/>
          <p:nvPr/>
        </p:nvSpPr>
        <p:spPr>
          <a:xfrm>
            <a:off x="312618" y="2060848"/>
            <a:ext cx="8286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atividades do Programa Telessaúde Brasil Redes são realizadas por Núcleos Telessaúde.  (Portaria GM/MS nº 2.546/2011)</a:t>
            </a:r>
          </a:p>
          <a:p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Estes desenvolvem atividades técnico-científicas e administrativas para  planejar, executar, monitorar e avaliar as ações de Telessaúde, em especial a produção e oferta: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Teleconsultoria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Telediagnóstico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Tele-educação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Segunda opinião formativa </a:t>
            </a:r>
          </a:p>
        </p:txBody>
      </p:sp>
      <p:pic>
        <p:nvPicPr>
          <p:cNvPr id="11" name="Picture 2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77611"/>
            <a:ext cx="927627" cy="10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2696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Objetivos do </a:t>
            </a:r>
            <a:r>
              <a:rPr lang="pt-BR" sz="2800" b="1" dirty="0" err="1" smtClean="0">
                <a:solidFill>
                  <a:schemeClr val="bg1"/>
                </a:solidFill>
                <a:cs typeface="Arial" pitchFamily="34" charset="0"/>
              </a:rPr>
              <a:t>Telessaúde</a:t>
            </a:r>
            <a:endParaRPr lang="pt-BR" sz="2800" b="1" dirty="0">
              <a:solidFill>
                <a:schemeClr val="bg1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593" y="1052736"/>
            <a:ext cx="8625840" cy="441483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Busca pela aumento da resolutividade da Atenção Básica: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da capacidade de cuidado e da resolutividade clínica das equipes de atenção básica;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Evitar encaminhamentos desnecessários e qualificar os encaminhamentos necessários;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Integração com a Regulação do SUS;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Suporte diagnóstico e terapêutico.</a:t>
            </a:r>
          </a:p>
          <a:p>
            <a:pPr>
              <a:buClr>
                <a:schemeClr val="tx1"/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Atenção Básica nas Redes de Atenção à Saúde:	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Interlocução facilitada com outros pontos de  atenção - coordenação do cuidado;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Interliga gestores, serviços do SUS e instituições formadoras.</a:t>
            </a:r>
          </a:p>
          <a:p>
            <a:pPr marL="457200" lvl="1" indent="0">
              <a:buClr>
                <a:schemeClr val="tx1"/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Ofertar apoio educacional e assistencial ao profissionais de saúde do SUS;</a:t>
            </a:r>
          </a:p>
          <a:p>
            <a:pPr lvl="1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Ampliar as ofertas de Educação Permanente em Saúde (EPS).</a:t>
            </a:r>
          </a:p>
          <a:p>
            <a:pPr>
              <a:buClr>
                <a:schemeClr val="tx1"/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pt-BR" altLang="pt-BR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Estímulo </a:t>
            </a:r>
            <a:r>
              <a:rPr lang="pt-BR" altLang="pt-BR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informatização: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Incorporação tecnológica e qualificação do cuidado na Atenção Básica.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107504" y="6237312"/>
            <a:ext cx="3168352" cy="4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fontAlgn="t" hangingPunct="1">
              <a:defRPr/>
            </a:pPr>
            <a:r>
              <a:rPr lang="pt-BR" altLang="pt-BR" sz="1050" b="1" dirty="0"/>
              <a:t>Portaria s: 2546/2011,  2554/2011 e 2859/2011</a:t>
            </a:r>
          </a:p>
          <a:p>
            <a:pPr fontAlgn="t">
              <a:defRPr/>
            </a:pPr>
            <a:r>
              <a:rPr lang="pt-BR" altLang="pt-BR" sz="1050" b="1" dirty="0"/>
              <a:t>Nota Técnica Nº 50/2015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15616" y="5445224"/>
            <a:ext cx="6552728" cy="648072"/>
          </a:xfrm>
          <a:prstGeom prst="rect">
            <a:avLst/>
          </a:prstGeom>
          <a:solidFill>
            <a:schemeClr val="bg1"/>
          </a:solidFill>
          <a:ln>
            <a:solidFill>
              <a:srgbClr val="AB3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>
              <a:defRPr>
                <a:solidFill>
                  <a:schemeClr val="lt1"/>
                </a:solidFill>
              </a:defRPr>
            </a:lvl1pPr>
            <a:lvl2pPr marL="0" lvl="1" indent="0">
              <a:buClr>
                <a:schemeClr val="tx1"/>
              </a:buClr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pt-BR" sz="1600" dirty="0" smtClean="0">
                <a:solidFill>
                  <a:schemeClr val="tx2"/>
                </a:solidFill>
              </a:rPr>
              <a:t>Em </a:t>
            </a:r>
            <a:r>
              <a:rPr lang="pt-BR" sz="1600" dirty="0" err="1" smtClean="0">
                <a:solidFill>
                  <a:schemeClr val="tx2"/>
                </a:solidFill>
              </a:rPr>
              <a:t>xx</a:t>
            </a:r>
            <a:r>
              <a:rPr lang="pt-BR" sz="1600" dirty="0" smtClean="0">
                <a:solidFill>
                  <a:schemeClr val="tx2"/>
                </a:solidFill>
              </a:rPr>
              <a:t> existem </a:t>
            </a:r>
            <a:r>
              <a:rPr lang="pt-BR" sz="1600" dirty="0" err="1" smtClean="0">
                <a:solidFill>
                  <a:schemeClr val="tx2"/>
                </a:solidFill>
              </a:rPr>
              <a:t>xx</a:t>
            </a:r>
            <a:r>
              <a:rPr lang="pt-BR" sz="1600" dirty="0" smtClean="0">
                <a:solidFill>
                  <a:schemeClr val="tx2"/>
                </a:solidFill>
              </a:rPr>
              <a:t> núcleos implantados (</a:t>
            </a:r>
            <a:r>
              <a:rPr lang="pt-BR" sz="1600" dirty="0" err="1" smtClean="0">
                <a:solidFill>
                  <a:schemeClr val="tx2"/>
                </a:solidFill>
              </a:rPr>
              <a:t>xxxxxxxx</a:t>
            </a:r>
            <a:r>
              <a:rPr lang="pt-BR" sz="1600" dirty="0" smtClean="0">
                <a:solidFill>
                  <a:schemeClr val="tx2"/>
                </a:solidFill>
              </a:rPr>
              <a:t>) que abrangem </a:t>
            </a:r>
            <a:r>
              <a:rPr lang="pt-BR" sz="1600" dirty="0" err="1" smtClean="0">
                <a:solidFill>
                  <a:schemeClr val="tx2"/>
                </a:solidFill>
              </a:rPr>
              <a:t>xxx</a:t>
            </a:r>
            <a:r>
              <a:rPr lang="pt-BR" sz="1600" dirty="0" smtClean="0">
                <a:solidFill>
                  <a:schemeClr val="tx2"/>
                </a:solidFill>
              </a:rPr>
              <a:t> municípios e previsão de </a:t>
            </a:r>
            <a:r>
              <a:rPr lang="pt-BR" sz="1600" dirty="0" err="1" smtClean="0">
                <a:solidFill>
                  <a:schemeClr val="tx2"/>
                </a:solidFill>
              </a:rPr>
              <a:t>xxx</a:t>
            </a:r>
            <a:r>
              <a:rPr lang="pt-BR" sz="1600" dirty="0" smtClean="0">
                <a:solidFill>
                  <a:schemeClr val="tx2"/>
                </a:solidFill>
              </a:rPr>
              <a:t> ESF cobertas </a:t>
            </a:r>
            <a:endParaRPr lang="pt-BR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20687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Práticas Integrativas e Complementares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764704"/>
            <a:ext cx="8154325" cy="1132451"/>
          </a:xfrm>
        </p:spPr>
        <p:txBody>
          <a:bodyPr>
            <a:normAutofit fontScale="77500" lnSpcReduction="20000"/>
          </a:bodyPr>
          <a:lstStyle/>
          <a:p>
            <a:pPr marL="342900" lvl="8" indent="-342900" algn="just">
              <a:spcBef>
                <a:spcPts val="0"/>
              </a:spcBef>
            </a:pPr>
            <a:r>
              <a:rPr lang="pt-BR" alt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São abordagens terapêuticas que ampliam o olhar e as ferramentas dos profissionais de saúde no cuidado a população</a:t>
            </a:r>
            <a:r>
              <a:rPr lang="pt-BR" alt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8" indent="-342900" algn="just">
              <a:spcBef>
                <a:spcPts val="0"/>
              </a:spcBef>
            </a:pPr>
            <a:endParaRPr lang="pt-BR" altLang="pt-B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8" indent="-342900" algn="just">
              <a:spcBef>
                <a:spcPts val="0"/>
              </a:spcBef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Política Nacional de Práticas Integrativas e Complementares foi instituída em 2006 </a:t>
            </a: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8" indent="0" algn="just">
              <a:spcBef>
                <a:spcPts val="0"/>
              </a:spcBef>
              <a:buNone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através pela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Portaria GM/MS nº 971/2006.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7225" y="2060848"/>
            <a:ext cx="52978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Abordagens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terapêuticas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Medicina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Tradicional Chinesa/Acupuntura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Medicinais 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Fitoterápicos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Homeopatia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Medicina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Antroposófica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Termalismo/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crenoterapia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Processo de ampliação da PNPIC em 2017 para inclusão de outras abordagens terapêuticas já difundidas no território, exemplo: Meditação, Reiki, Yoga, Musicoterapia.</a:t>
            </a:r>
            <a:endParaRPr lang="pt-BR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(Portaria nº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145, de 11 de Janeiro de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2017)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13" y="1196752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36912"/>
            <a:ext cx="3221779" cy="39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8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Objetivo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908720"/>
            <a:ext cx="6551537" cy="28083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</a:t>
            </a:r>
            <a:r>
              <a:rPr lang="pt-BR" altLang="pt-BR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resolutividade da Atenção </a:t>
            </a:r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Saúde:</a:t>
            </a:r>
            <a:endParaRPr lang="pt-BR" altLang="pt-BR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1"/>
              </a:buClr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Contribui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o aumento da resolubilidade do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</a:p>
          <a:p>
            <a:pPr lvl="0">
              <a:buClr>
                <a:schemeClr val="tx1"/>
              </a:buClr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Promove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racionalização das ações de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saúde</a:t>
            </a:r>
          </a:p>
          <a:p>
            <a:pPr lvl="0">
              <a:buClr>
                <a:schemeClr val="tx1"/>
              </a:buClr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 o olhar terapêutico dos profissionais de saúde</a:t>
            </a:r>
          </a:p>
          <a:p>
            <a:pPr lvl="0">
              <a:buClr>
                <a:schemeClr val="tx1"/>
              </a:buClr>
              <a:defRPr/>
            </a:pP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Amplia as opções de cuidado dos usuário.</a:t>
            </a:r>
          </a:p>
          <a:p>
            <a:pPr>
              <a:buClr>
                <a:schemeClr val="tx1"/>
              </a:buClr>
              <a:defRPr/>
            </a:pPr>
            <a:endParaRPr lang="pt-BR" alt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pt-BR" altLang="pt-BR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Cursos de  Introdução </a:t>
            </a:r>
            <a:r>
              <a:rPr lang="pt-BR" altLang="pt-BR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às </a:t>
            </a:r>
            <a:r>
              <a:rPr lang="pt-BR" altLang="pt-BR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Práticas Integrativas e Complementares </a:t>
            </a:r>
          </a:p>
          <a:p>
            <a:pPr>
              <a:buClr>
                <a:schemeClr val="tx1"/>
              </a:buClr>
              <a:defRPr/>
            </a:pP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Disponíveis no AVASUS: 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avasus.ufrn.br/local/avasplugin/cursos/cursos.php</a:t>
            </a:r>
            <a:endParaRPr lang="pt-BR" alt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5445224"/>
            <a:ext cx="1480220" cy="109696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1602" y="1311512"/>
            <a:ext cx="1643062" cy="796925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4933" y="2540124"/>
            <a:ext cx="1676400" cy="1104900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0"/>
              </a:srgbClr>
            </a:outerShdw>
          </a:effec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61956" y="4077072"/>
            <a:ext cx="1714500" cy="1008062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0"/>
              </a:srgbClr>
            </a:outerShdw>
          </a:effectLst>
        </p:spPr>
      </p:pic>
      <p:pic>
        <p:nvPicPr>
          <p:cNvPr id="1026" name="Picture 2" descr="Resultado de imagem para acupuntu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45224"/>
            <a:ext cx="1745182" cy="106650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uriculoterap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45" y="5428382"/>
            <a:ext cx="1825131" cy="1113806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45224"/>
            <a:ext cx="1887366" cy="106650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/>
          <a:extLst/>
        </p:spPr>
      </p:pic>
      <p:sp>
        <p:nvSpPr>
          <p:cNvPr id="4" name="Retângulo de cantos arredondados 3"/>
          <p:cNvSpPr/>
          <p:nvPr/>
        </p:nvSpPr>
        <p:spPr>
          <a:xfrm>
            <a:off x="1207654" y="4061395"/>
            <a:ext cx="5040560" cy="1008112"/>
          </a:xfrm>
          <a:prstGeom prst="roundRect">
            <a:avLst/>
          </a:prstGeom>
          <a:solidFill>
            <a:schemeClr val="bg1"/>
          </a:solidFill>
          <a:ln>
            <a:solidFill>
              <a:srgbClr val="AB37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 algn="ctr">
              <a:buClr>
                <a:schemeClr val="tx1"/>
              </a:buClr>
              <a:buNone/>
              <a:defRPr/>
            </a:pPr>
            <a:r>
              <a:rPr lang="pt-BR" altLang="pt-B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estado de </a:t>
            </a:r>
            <a:r>
              <a:rPr lang="pt-BR" altLang="pt-BR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pt-BR" altLang="pt-BR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pt-BR" altLang="pt-BR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existem </a:t>
            </a:r>
            <a:r>
              <a:rPr lang="pt-BR" altLang="pt-BR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xxxx</a:t>
            </a:r>
            <a:r>
              <a:rPr lang="pt-BR" altLang="pt-BR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estabelecimentos de AB que fazem PICS.</a:t>
            </a:r>
          </a:p>
        </p:txBody>
      </p:sp>
    </p:spTree>
    <p:extLst>
      <p:ext uri="{BB962C8B-B14F-4D97-AF65-F5344CB8AC3E}">
        <p14:creationId xmlns:p14="http://schemas.microsoft.com/office/powerpoint/2010/main" val="90414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2455"/>
            <a:ext cx="9172157" cy="1039224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Integração </a:t>
            </a:r>
            <a:r>
              <a:rPr lang="pt-BR" sz="2800" b="1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Atenção </a:t>
            </a:r>
            <a: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Básica e</a:t>
            </a:r>
            <a:b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</a:br>
            <a: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Vigilância em Saúde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0703" y="1052736"/>
            <a:ext cx="6727142" cy="562898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pt-BR" altLang="pt-BR" sz="6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Integração das ações no território:</a:t>
            </a:r>
          </a:p>
          <a:p>
            <a:pPr lvl="0" algn="just">
              <a:lnSpc>
                <a:spcPct val="120000"/>
              </a:lnSpc>
              <a:buClr>
                <a:schemeClr val="tx1"/>
              </a:buClr>
              <a:defRPr/>
            </a:pPr>
            <a:r>
              <a:rPr 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ações de atenção básica e da vigilância  em saúde devem ser  planejadas em conjunto visando as necessidades do  território;</a:t>
            </a:r>
          </a:p>
          <a:p>
            <a:pPr lvl="0" algn="just">
              <a:lnSpc>
                <a:spcPct val="120000"/>
              </a:lnSpc>
              <a:buClr>
                <a:schemeClr val="tx1"/>
              </a:buClr>
              <a:defRPr/>
            </a:pPr>
            <a:r>
              <a:rPr 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fortalecimento do dialogo  e ações conjuntas  visam  a melhoria das condições de saúde da população;</a:t>
            </a:r>
          </a:p>
          <a:p>
            <a:pPr lvl="0" algn="just">
              <a:lnSpc>
                <a:spcPct val="120000"/>
              </a:lnSpc>
              <a:buClr>
                <a:schemeClr val="tx1"/>
              </a:buClr>
              <a:defRPr/>
            </a:pPr>
            <a:r>
              <a:rPr 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monitoramento e a análise conjunta  entre as equipes de vigilância e atenção básica proporciona  mudanças  positivas no cuidado e no processo saúde e doença da população;</a:t>
            </a:r>
          </a:p>
          <a:p>
            <a:pPr marL="0" lvl="0" indent="0" algn="just">
              <a:lnSpc>
                <a:spcPct val="120000"/>
              </a:lnSpc>
              <a:buClr>
                <a:schemeClr val="tx1"/>
              </a:buClr>
              <a:buNone/>
              <a:defRPr/>
            </a:pPr>
            <a:endParaRPr lang="pt-B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pt-BR" altLang="pt-BR" sz="6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Ofertas de cursos para os profissionais da Atenção Básica: </a:t>
            </a:r>
          </a:p>
          <a:p>
            <a:pPr algn="just">
              <a:lnSpc>
                <a:spcPct val="120000"/>
              </a:lnSpc>
              <a:buClr>
                <a:schemeClr val="tx1"/>
              </a:buClr>
              <a:defRPr/>
            </a:pP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Existem vários cursos  para capacitação e educação permanente  com temas de ações de vigilância em saúde na atenção básica </a:t>
            </a:r>
            <a:r>
              <a:rPr lang="pt-BR" altLang="pt-B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disponíveis no </a:t>
            </a:r>
            <a:r>
              <a:rPr lang="pt-B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Ambiente virtual de Aprendizagem do </a:t>
            </a:r>
            <a:r>
              <a:rPr 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 -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AVASUS: 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pt-BR" altLang="pt-BR" sz="6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avasus.ufrn.br/local/avasplugin/cursos/cursos.php</a:t>
            </a:r>
            <a:endParaRPr lang="pt-BR" altLang="pt-BR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Clr>
                <a:schemeClr val="tx1"/>
              </a:buClr>
              <a:buNone/>
              <a:defRPr/>
            </a:pPr>
            <a:endParaRPr lang="pt-BR" altLang="pt-BR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Clr>
                <a:schemeClr val="tx1"/>
              </a:buClr>
              <a:buNone/>
              <a:defRPr/>
            </a:pPr>
            <a:r>
              <a:rPr lang="pt-BR" altLang="pt-BR" sz="6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Ofertas de Guias, Protocolos e Manuais  para os trabalhadores  da Atenção Básica:</a:t>
            </a:r>
          </a:p>
          <a:p>
            <a:pPr algn="just">
              <a:lnSpc>
                <a:spcPct val="120000"/>
              </a:lnSpc>
              <a:buClr>
                <a:schemeClr val="tx1"/>
              </a:buClr>
              <a:defRPr/>
            </a:pPr>
            <a:r>
              <a:rPr lang="pt-BR" altLang="pt-B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DAB em parceria com as áreas da SVS  desenvolve materiais de apoio e suporte para 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ações  práticas cotidiana </a:t>
            </a:r>
            <a:r>
              <a:rPr lang="pt-BR" altLang="pt-BR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equipes de atenção básica, facilitando o dia a dia e a atualização das </a:t>
            </a:r>
            <a:r>
              <a:rPr lang="pt-BR" altLang="pt-BR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informações para os profissionais de saúde;</a:t>
            </a:r>
            <a:endParaRPr lang="pt-BR" altLang="pt-BR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defRPr/>
            </a:pPr>
            <a:endParaRPr lang="pt-BR" alt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pt-BR" altLang="pt-BR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D:\Users\dirceu.klitzke\Pictures\Aedes - AB e VS.png"/>
          <p:cNvPicPr>
            <a:picLocks noChangeAspect="1" noChangeArrowheads="1"/>
          </p:cNvPicPr>
          <p:nvPr/>
        </p:nvPicPr>
        <p:blipFill rotWithShape="1">
          <a:blip r:embed="rId3"/>
          <a:srcRect b="11307"/>
          <a:stretch/>
        </p:blipFill>
        <p:spPr bwMode="auto">
          <a:xfrm>
            <a:off x="5292080" y="0"/>
            <a:ext cx="1738566" cy="140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Users\dirceu.klitzke\Pictures\0800 - ACS.png"/>
          <p:cNvPicPr>
            <a:picLocks noChangeAspect="1" noChangeArrowheads="1"/>
          </p:cNvPicPr>
          <p:nvPr/>
        </p:nvPicPr>
        <p:blipFill rotWithShape="1">
          <a:blip r:embed="rId4"/>
          <a:srcRect b="9615"/>
          <a:stretch/>
        </p:blipFill>
        <p:spPr bwMode="auto">
          <a:xfrm>
            <a:off x="7164288" y="5284497"/>
            <a:ext cx="1989984" cy="13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14844" r="31085" b="13514"/>
          <a:stretch/>
        </p:blipFill>
        <p:spPr bwMode="auto">
          <a:xfrm>
            <a:off x="7164288" y="2636132"/>
            <a:ext cx="1989984" cy="24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1" t="12611" r="28830" b="17330"/>
          <a:stretch/>
        </p:blipFill>
        <p:spPr bwMode="auto">
          <a:xfrm>
            <a:off x="7164288" y="-10621"/>
            <a:ext cx="1989984" cy="25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6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588224" y="765466"/>
            <a:ext cx="2311664" cy="2447406"/>
            <a:chOff x="5787710" y="857099"/>
            <a:chExt cx="3112178" cy="2951566"/>
          </a:xfrm>
        </p:grpSpPr>
        <p:pic>
          <p:nvPicPr>
            <p:cNvPr id="5" name="Imagem 11" descr="S15_Ash_0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6" t="26341" b="3903"/>
            <a:stretch>
              <a:fillRect/>
            </a:stretch>
          </p:blipFill>
          <p:spPr bwMode="auto">
            <a:xfrm>
              <a:off x="5787710" y="1124744"/>
              <a:ext cx="3112178" cy="2683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19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3" t="45000" r="28751" b="50778"/>
            <a:stretch>
              <a:fillRect/>
            </a:stretch>
          </p:blipFill>
          <p:spPr bwMode="auto">
            <a:xfrm>
              <a:off x="7463524" y="1960711"/>
              <a:ext cx="509587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20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84" t="41888" r="19749" b="53555"/>
            <a:stretch>
              <a:fillRect/>
            </a:stretch>
          </p:blipFill>
          <p:spPr bwMode="auto">
            <a:xfrm>
              <a:off x="7589272" y="2893987"/>
              <a:ext cx="550862" cy="28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22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93" t="50667" r="29750" b="45222"/>
            <a:stretch>
              <a:fillRect/>
            </a:stretch>
          </p:blipFill>
          <p:spPr bwMode="auto">
            <a:xfrm>
              <a:off x="7605603" y="2271784"/>
              <a:ext cx="574675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m 23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24" t="53148" r="22665" b="42111"/>
            <a:stretch>
              <a:fillRect/>
            </a:stretch>
          </p:blipFill>
          <p:spPr bwMode="auto">
            <a:xfrm>
              <a:off x="7812658" y="2633599"/>
              <a:ext cx="628650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24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50333" r="15167" b="45334"/>
            <a:stretch>
              <a:fillRect/>
            </a:stretch>
          </p:blipFill>
          <p:spPr bwMode="auto">
            <a:xfrm>
              <a:off x="7435287" y="2587378"/>
              <a:ext cx="536575" cy="26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m 25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01" t="48444" r="7683" b="47000"/>
            <a:stretch>
              <a:fillRect/>
            </a:stretch>
          </p:blipFill>
          <p:spPr bwMode="auto">
            <a:xfrm>
              <a:off x="6878301" y="1703537"/>
              <a:ext cx="604838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m 27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67" t="57443" r="20000" b="38335"/>
            <a:stretch>
              <a:fillRect/>
            </a:stretch>
          </p:blipFill>
          <p:spPr bwMode="auto">
            <a:xfrm>
              <a:off x="8084801" y="2333378"/>
              <a:ext cx="48260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m 28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68" t="60333" r="11082" b="35223"/>
            <a:stretch>
              <a:fillRect/>
            </a:stretch>
          </p:blipFill>
          <p:spPr bwMode="auto">
            <a:xfrm>
              <a:off x="7225170" y="1677767"/>
              <a:ext cx="51593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m 29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67" t="61555" r="20750" b="34222"/>
            <a:stretch>
              <a:fillRect/>
            </a:stretch>
          </p:blipFill>
          <p:spPr bwMode="auto">
            <a:xfrm>
              <a:off x="7171763" y="2272837"/>
              <a:ext cx="503238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30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83" t="65889" r="13251" b="28778"/>
            <a:stretch>
              <a:fillRect/>
            </a:stretch>
          </p:blipFill>
          <p:spPr bwMode="auto">
            <a:xfrm>
              <a:off x="6654918" y="1960430"/>
              <a:ext cx="757238" cy="33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m 31" descr="S15_Ash_0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50" t="71222" r="18584" b="24779"/>
            <a:stretch>
              <a:fillRect/>
            </a:stretch>
          </p:blipFill>
          <p:spPr bwMode="auto">
            <a:xfrm>
              <a:off x="7581449" y="3180680"/>
              <a:ext cx="4270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9" descr="S15_Ash_0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33" b="45203"/>
            <a:stretch>
              <a:fillRect/>
            </a:stretch>
          </p:blipFill>
          <p:spPr bwMode="auto">
            <a:xfrm rot="649243">
              <a:off x="8089669" y="857099"/>
              <a:ext cx="703273" cy="150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473"/>
            <a:ext cx="8836152" cy="709323"/>
          </a:xfr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Programa de Requalificação de UBS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48071" y="980728"/>
            <a:ext cx="8684572" cy="475252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pt-BR" sz="1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Quais objetivos?</a:t>
            </a:r>
            <a:endParaRPr lang="pt-B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Criar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incentivo financeiro para as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UBS</a:t>
            </a:r>
          </a:p>
          <a:p>
            <a:pPr marL="0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Prover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condições adequadas para o funcionamento das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UBS</a:t>
            </a:r>
          </a:p>
          <a:p>
            <a:pPr marL="0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Melhoria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acesso à Atenção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Básica</a:t>
            </a:r>
          </a:p>
          <a:p>
            <a:pPr marL="0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Melhoria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qualidade da atenção prestada </a:t>
            </a:r>
          </a:p>
          <a:p>
            <a:pPr marL="0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Contribuir para estruturação e o fortalecimento da atenção básica</a:t>
            </a:r>
          </a:p>
          <a:p>
            <a:pPr lvl="1" algn="l">
              <a:buFontTx/>
              <a:buChar char="-"/>
              <a:defRPr/>
            </a:pPr>
            <a:endParaRPr lang="pt-BR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l">
              <a:buNone/>
              <a:defRPr/>
            </a:pPr>
            <a:r>
              <a:rPr lang="pt-BR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Quais os componentes fazem parte do Programa?</a:t>
            </a:r>
            <a:endParaRPr lang="pt-BR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Reforma: para UBS próprias ou cedidas com metragem igual ou maior de 153,24 m</a:t>
            </a:r>
            <a:r>
              <a:rPr lang="pt-BR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Ampliação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para UBS próprias ou cedidas com metragem 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menor ou 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maior de 153,24 m</a:t>
            </a:r>
            <a:r>
              <a:rPr lang="pt-B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Construção de UBS: para municípios com terreno próprio ou que tenha posse do mesmo</a:t>
            </a:r>
          </a:p>
          <a:p>
            <a:pPr marL="0" lvl="1" indent="0">
              <a:buNone/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UBS Fluvial </a:t>
            </a:r>
            <a:r>
              <a:rPr lang="pt-BR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(Estados e Municípios da Amazônia Legal e Pantanal Sul </a:t>
            </a:r>
            <a:r>
              <a:rPr lang="pt-BR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Matogrossense</a:t>
            </a:r>
            <a:r>
              <a:rPr lang="pt-BR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1" indent="0" algn="l">
              <a:buNone/>
              <a:defRPr/>
            </a:pP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Telessaúde</a:t>
            </a:r>
            <a:r>
              <a:rPr lang="pt-B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Redes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58" y="3473"/>
            <a:ext cx="731841" cy="709323"/>
          </a:xfrm>
          <a:prstGeom prst="rect">
            <a:avLst/>
          </a:prstGeom>
        </p:spPr>
      </p:pic>
      <p:pic>
        <p:nvPicPr>
          <p:cNvPr id="8" name="Imagem 21" descr="S15_Ash_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2" t="48148" r="23167" b="48112"/>
          <a:stretch>
            <a:fillRect/>
          </a:stretch>
        </p:blipFill>
        <p:spPr bwMode="auto">
          <a:xfrm>
            <a:off x="8006559" y="1844824"/>
            <a:ext cx="4857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6" descr="S15_Ash_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6" t="55000" r="13583" b="40334"/>
          <a:stretch>
            <a:fillRect/>
          </a:stretch>
        </p:blipFill>
        <p:spPr bwMode="auto">
          <a:xfrm>
            <a:off x="8192525" y="2044453"/>
            <a:ext cx="538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1435995" y="6372036"/>
            <a:ext cx="6239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Mais </a:t>
            </a:r>
            <a:r>
              <a:rPr lang="pt-BR" sz="1600" dirty="0"/>
              <a:t>informações</a:t>
            </a:r>
            <a:r>
              <a:rPr lang="pt-BR" sz="1600" dirty="0" smtClean="0"/>
              <a:t>:  </a:t>
            </a:r>
            <a:r>
              <a:rPr lang="pt-BR" sz="1600" dirty="0"/>
              <a:t>http://</a:t>
            </a:r>
            <a:r>
              <a:rPr lang="pt-BR" sz="1600" dirty="0" smtClean="0"/>
              <a:t>dab2.saude.gov.br/sistemas/sismob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5119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119264" y="531113"/>
            <a:ext cx="69965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Objetos Financiáveis</a:t>
            </a:r>
            <a:endParaRPr lang="pt-BR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9036496" cy="4770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85725"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Emenda Parlamentar </a:t>
            </a:r>
            <a:r>
              <a:rPr lang="pt-BR" sz="2800" b="1" dirty="0" smtClean="0">
                <a:solidFill>
                  <a:schemeClr val="bg1"/>
                </a:solidFill>
                <a:cs typeface="Arial" pitchFamily="34" charset="0"/>
              </a:rPr>
              <a:t>2017</a:t>
            </a:r>
            <a:endParaRPr lang="pt-BR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3" t="23962" r="38311" b="52635"/>
          <a:stretch/>
        </p:blipFill>
        <p:spPr bwMode="auto">
          <a:xfrm>
            <a:off x="696315" y="1062802"/>
            <a:ext cx="3686026" cy="200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5" t="54302" r="38579" b="30555"/>
          <a:stretch/>
        </p:blipFill>
        <p:spPr bwMode="auto">
          <a:xfrm>
            <a:off x="4652304" y="1052736"/>
            <a:ext cx="3681381" cy="12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o 12"/>
          <p:cNvSpPr/>
          <p:nvPr/>
        </p:nvSpPr>
        <p:spPr>
          <a:xfrm rot="4097748">
            <a:off x="906103" y="2267662"/>
            <a:ext cx="779340" cy="852038"/>
          </a:xfrm>
          <a:prstGeom prst="arc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53088" y="3070952"/>
            <a:ext cx="1368152" cy="410562"/>
          </a:xfrm>
          <a:prstGeom prst="roundRect">
            <a:avLst/>
          </a:prstGeom>
          <a:noFill/>
          <a:ln w="13970" cmpd="sng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9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</a:t>
            </a:r>
            <a:r>
              <a:rPr lang="pt-BR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endParaRPr lang="pt-BR" sz="9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UBS </a:t>
            </a:r>
            <a:r>
              <a:rPr lang="pt-BR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FLUVIAL</a:t>
            </a:r>
          </a:p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39552" y="6381328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Mais </a:t>
            </a:r>
            <a:r>
              <a:rPr lang="pt-BR" sz="1400" dirty="0"/>
              <a:t>informações</a:t>
            </a:r>
            <a:r>
              <a:rPr lang="pt-BR" sz="1400" dirty="0" smtClean="0"/>
              <a:t>: Cartilha para apresentação de propostas ao MS. http</a:t>
            </a:r>
            <a:r>
              <a:rPr lang="pt-BR" sz="1400" dirty="0"/>
              <a:t>://</a:t>
            </a:r>
            <a:r>
              <a:rPr lang="pt-BR" sz="1400" dirty="0" smtClean="0"/>
              <a:t>www.fns.saude.gov.br</a:t>
            </a:r>
            <a:endParaRPr lang="pt-BR" sz="1400" dirty="0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75645"/>
              </p:ext>
            </p:extLst>
          </p:nvPr>
        </p:nvGraphicFramePr>
        <p:xfrm>
          <a:off x="683568" y="3717032"/>
          <a:ext cx="792088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0"/>
              </a:tblGrid>
              <a:tr h="370840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Tipos de Equipamentos  financiáveis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Mobiliário e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equipamentos médicos</a:t>
                      </a: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para equipar UBS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tanto em funcionamento quanto em construção, bem como para equipar UBS Fluvial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Equipamentos de informática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incluído para o e-sus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Veículo para transporte da equipe </a:t>
                      </a: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(ESF</a:t>
                      </a: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NASF, CR, AD)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Embarcação para transporte em motor popa (equipe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ribeirinhas)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85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Veículo Eletivo em Saúde: a partir do ciclo</a:t>
                      </a:r>
                      <a:r>
                        <a:rPr kumimoji="0" lang="pt-BR" sz="18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emendas </a:t>
                      </a:r>
                      <a:r>
                        <a:rPr kumimoji="0" lang="pt-BR" sz="18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2017</a:t>
                      </a:r>
                      <a:endParaRPr kumimoji="0" lang="pt-BR" sz="18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Arco 18"/>
          <p:cNvSpPr/>
          <p:nvPr/>
        </p:nvSpPr>
        <p:spPr>
          <a:xfrm rot="4097748" flipH="1">
            <a:off x="3006277" y="2590683"/>
            <a:ext cx="899017" cy="649499"/>
          </a:xfrm>
          <a:prstGeom prst="arc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3463522" y="2780928"/>
            <a:ext cx="1504522" cy="517064"/>
          </a:xfrm>
          <a:prstGeom prst="roundRect">
            <a:avLst/>
          </a:prstGeom>
          <a:noFill/>
          <a:ln w="13970" cmpd="sng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9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</a:t>
            </a:r>
            <a:r>
              <a:rPr lang="pt-BR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PÓLO DA ACADEMIA DA SAÚDE</a:t>
            </a:r>
            <a:endParaRPr lang="pt-BR" sz="9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78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" y="1"/>
            <a:ext cx="9143998" cy="62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85725">
              <a:spcBef>
                <a:spcPct val="0"/>
              </a:spcBef>
              <a:defRPr sz="2800" b="1">
                <a:solidFill>
                  <a:schemeClr val="bg1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Estratégias </a:t>
            </a:r>
            <a:r>
              <a:rPr lang="pt-BR" dirty="0" smtClean="0"/>
              <a:t>da </a:t>
            </a:r>
            <a:r>
              <a:rPr lang="pt-BR" dirty="0"/>
              <a:t>Política Nacional De Saúde </a:t>
            </a:r>
            <a:r>
              <a:rPr lang="pt-BR" dirty="0" smtClean="0"/>
              <a:t>Bucal (PNSB)</a:t>
            </a:r>
            <a:endParaRPr lang="pt-BR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31476648"/>
              </p:ext>
            </p:extLst>
          </p:nvPr>
        </p:nvGraphicFramePr>
        <p:xfrm>
          <a:off x="134624" y="1124744"/>
          <a:ext cx="9009374" cy="523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21098" y="5626365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400" b="1" i="1" dirty="0" smtClean="0">
                <a:solidFill>
                  <a:schemeClr val="bg1"/>
                </a:solidFill>
              </a:rPr>
              <a:t>Papel dos Gestores: Programação </a:t>
            </a:r>
            <a:r>
              <a:rPr lang="pt-BR" sz="1400" b="1" i="1" dirty="0">
                <a:solidFill>
                  <a:schemeClr val="bg1"/>
                </a:solidFill>
              </a:rPr>
              <a:t>e solicitação </a:t>
            </a:r>
            <a:r>
              <a:rPr lang="pt-BR" sz="1400" b="1" i="1" dirty="0" smtClean="0">
                <a:solidFill>
                  <a:schemeClr val="bg1"/>
                </a:solidFill>
              </a:rPr>
              <a:t>do credenciamento; implantação;  </a:t>
            </a:r>
            <a:r>
              <a:rPr lang="pt-BR" sz="1400" b="1" i="1" dirty="0">
                <a:solidFill>
                  <a:schemeClr val="bg1"/>
                </a:solidFill>
              </a:rPr>
              <a:t>monitoramento e avaliação da atenção ofertada, e qualificação das equipes.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66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32509" y="1293092"/>
            <a:ext cx="8559971" cy="48330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smtClean="0"/>
              <a:t>	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85725">
              <a:spcBef>
                <a:spcPct val="0"/>
              </a:spcBef>
            </a:pPr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Programa Academia da Saúde</a:t>
            </a:r>
          </a:p>
          <a:p>
            <a:pPr marL="85725">
              <a:spcBef>
                <a:spcPct val="0"/>
              </a:spcBef>
            </a:pPr>
            <a:r>
              <a:rPr lang="pt-BR" altLang="pt-BR" sz="2100" b="1" dirty="0">
                <a:solidFill>
                  <a:schemeClr val="bg1"/>
                </a:solidFill>
                <a:cs typeface="Arial" pitchFamily="34" charset="0"/>
              </a:rPr>
              <a:t>Portaria</a:t>
            </a:r>
            <a:r>
              <a:rPr lang="es-ES" altLang="pt-BR" sz="2100" b="1" dirty="0">
                <a:solidFill>
                  <a:schemeClr val="bg1"/>
                </a:solidFill>
                <a:cs typeface="Arial" pitchFamily="34" charset="0"/>
              </a:rPr>
              <a:t> nº 1.707/2016</a:t>
            </a:r>
            <a:endParaRPr lang="pt-BR" altLang="pt-BR" sz="21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3569" y="4548271"/>
            <a:ext cx="223377" cy="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980728"/>
            <a:ext cx="2592288" cy="1299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CaixaDeTexto 12"/>
          <p:cNvSpPr txBox="1"/>
          <p:nvPr/>
        </p:nvSpPr>
        <p:spPr>
          <a:xfrm>
            <a:off x="6300192" y="2619489"/>
            <a:ext cx="25667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Após construção, por meio de solicitação via SAIPS, é repassado o incentivo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financeiro de custeio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 de R$ 3.000,00 por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polo/mês.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7504" y="1109062"/>
            <a:ext cx="6650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 como objetivo contribuir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a promoção da saúde e produção do cuidado e de modos de vida saudáveis da população a partir da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implantação de polos com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infraestrutura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profissionais qualificados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Portaria vigente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PORTARIA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Nº 1.707, DE 23 DE SETEMBRO DE 2016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Solicitação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 emenda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parlamentar.</a:t>
            </a:r>
          </a:p>
          <a:p>
            <a:pPr algn="just"/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635896" y="4437112"/>
            <a:ext cx="6192688" cy="2328738"/>
            <a:chOff x="251520" y="1880402"/>
            <a:chExt cx="8712968" cy="2920053"/>
          </a:xfrm>
        </p:grpSpPr>
        <p:sp>
          <p:nvSpPr>
            <p:cNvPr id="16" name="CaixaDeTexto 15"/>
            <p:cNvSpPr txBox="1"/>
            <p:nvPr/>
          </p:nvSpPr>
          <p:spPr>
            <a:xfrm>
              <a:off x="5428195" y="3140968"/>
              <a:ext cx="3536293" cy="1659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área coberta</a:t>
              </a:r>
            </a:p>
            <a:p>
              <a:endPara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pt-B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área descoberta</a:t>
              </a:r>
              <a:endPara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251520" y="1880402"/>
              <a:ext cx="5256584" cy="2844742"/>
              <a:chOff x="251520" y="1880402"/>
              <a:chExt cx="5256584" cy="2844742"/>
            </a:xfrm>
          </p:grpSpPr>
          <p:pic>
            <p:nvPicPr>
              <p:cNvPr id="18" name="image09.jpg" descr="https://lh3.googleusercontent.com/L50UUOHw7tEV9hlyoV2G46TlnvyrDvbh6ee2eYAqgJzphidL7TZigXepFovPbjwKoXpzcrSMgJQP8XY5SL8fWIzyaLRirNPCWVW5f4qzHyI2-eeyE0ejSYOAMXUakGjP9w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024" b="13349"/>
              <a:stretch/>
            </p:blipFill>
            <p:spPr bwMode="auto">
              <a:xfrm>
                <a:off x="251520" y="1880402"/>
                <a:ext cx="4868463" cy="2844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Conector de seta reta 18"/>
              <p:cNvCxnSpPr/>
              <p:nvPr/>
            </p:nvCxnSpPr>
            <p:spPr>
              <a:xfrm flipH="1" flipV="1">
                <a:off x="3491880" y="2204864"/>
                <a:ext cx="2016224" cy="109790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Conector de seta reta 20"/>
              <p:cNvCxnSpPr/>
              <p:nvPr/>
            </p:nvCxnSpPr>
            <p:spPr>
              <a:xfrm flipH="1" flipV="1">
                <a:off x="3347864" y="2987953"/>
                <a:ext cx="2160240" cy="123313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ector de seta reta 21"/>
              <p:cNvCxnSpPr/>
              <p:nvPr/>
            </p:nvCxnSpPr>
            <p:spPr>
              <a:xfrm flipH="1" flipV="1">
                <a:off x="3203848" y="3861048"/>
                <a:ext cx="2304256" cy="36004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CaixaDeTexto 5"/>
          <p:cNvSpPr txBox="1"/>
          <p:nvPr/>
        </p:nvSpPr>
        <p:spPr>
          <a:xfrm>
            <a:off x="144016" y="2777197"/>
            <a:ext cx="5823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Modalidades do polo a ser construída</a:t>
            </a:r>
            <a:r>
              <a:rPr lang="pt-B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Modalidade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Básica (250 m²)– valor do repasse R$80.000,00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Modalidade Intermediária (263,2 m²) – valor do repasse R$100.000,00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Modalidade Ampliada (421,2 m²) – valor do repasse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R$180.000,00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07504" y="4094202"/>
            <a:ext cx="4824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pt-BR" altLang="pt-BR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Dados Brasil (referência: outubro de 2016):</a:t>
            </a:r>
          </a:p>
          <a:p>
            <a:pPr>
              <a:lnSpc>
                <a:spcPct val="100000"/>
              </a:lnSpc>
            </a:pPr>
            <a:endParaRPr lang="pt-BR" altLang="pt-BR" dirty="0">
              <a:cs typeface="Calibr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36512" y="633080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Site</a:t>
            </a:r>
            <a:r>
              <a:rPr lang="pt-BR" sz="1400" dirty="0" smtClean="0"/>
              <a:t>: www.saude.gov.br/academiadasaude</a:t>
            </a:r>
            <a:endParaRPr lang="pt-BR" sz="1400" dirty="0"/>
          </a:p>
        </p:txBody>
      </p:sp>
      <p:sp>
        <p:nvSpPr>
          <p:cNvPr id="25" name="Text Box 354"/>
          <p:cNvSpPr txBox="1">
            <a:spLocks noChangeArrowheads="1"/>
          </p:cNvSpPr>
          <p:nvPr/>
        </p:nvSpPr>
        <p:spPr bwMode="auto">
          <a:xfrm>
            <a:off x="144016" y="4437112"/>
            <a:ext cx="3419872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Habilitação total (construção </a:t>
            </a: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similar</a:t>
            </a: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pt-BR" altLang="pt-B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4.065</a:t>
            </a:r>
            <a:endParaRPr lang="pt-BR" altLang="pt-BR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>
              <a:lnSpc>
                <a:spcPct val="100000"/>
              </a:lnSpc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Habilitação de construção: </a:t>
            </a:r>
            <a:r>
              <a:rPr lang="pt-BR" altLang="pt-B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3.615</a:t>
            </a:r>
            <a:endParaRPr lang="pt-BR" altLang="pt-BR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Habilitação </a:t>
            </a: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similaridade: </a:t>
            </a:r>
            <a:r>
              <a:rPr lang="pt-BR" alt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450</a:t>
            </a:r>
          </a:p>
          <a:p>
            <a:pPr hangingPunct="1">
              <a:lnSpc>
                <a:spcPct val="100000"/>
              </a:lnSpc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Inabilitação</a:t>
            </a:r>
            <a:r>
              <a:rPr lang="pt-BR" altLang="pt-B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</a:t>
            </a:r>
            <a:endParaRPr lang="pt-BR" altLang="pt-BR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>
              <a:lnSpc>
                <a:spcPct val="100000"/>
              </a:lnSpc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Polos com obra concluída: </a:t>
            </a:r>
            <a:r>
              <a:rPr lang="pt-BR" altLang="pt-B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1.978</a:t>
            </a:r>
          </a:p>
          <a:p>
            <a:pPr hangingPunct="1">
              <a:lnSpc>
                <a:spcPct val="100000"/>
              </a:lnSpc>
              <a:spcBef>
                <a:spcPts val="325"/>
              </a:spcBef>
              <a:buFont typeface="Arial" charset="0"/>
              <a:buChar char="•"/>
            </a:pP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Polos custeados</a:t>
            </a:r>
            <a:r>
              <a:rPr lang="pt-BR" altLang="pt-BR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727</a:t>
            </a:r>
          </a:p>
          <a:p>
            <a:pPr hangingPunct="1">
              <a:lnSpc>
                <a:spcPct val="100000"/>
              </a:lnSpc>
              <a:spcBef>
                <a:spcPts val="225"/>
              </a:spcBef>
              <a:buClrTx/>
              <a:buSzTx/>
              <a:buFontTx/>
              <a:buNone/>
            </a:pPr>
            <a:endParaRPr lang="pt-BR" altLang="pt-BR" sz="1400" dirty="0">
              <a:latin typeface="Times New Roman" panose="02020603050405020304" pitchFamily="18" charset="0"/>
              <a:ea typeface="ＭＳ Ｐゴシック" pitchFamily="48" charset="-128"/>
              <a:cs typeface="Times New Roman" panose="02020603050405020304" pitchFamily="18" charset="0"/>
            </a:endParaRPr>
          </a:p>
          <a:p>
            <a:pPr algn="ctr" hangingPunct="1">
              <a:lnSpc>
                <a:spcPct val="100000"/>
              </a:lnSpc>
              <a:spcBef>
                <a:spcPts val="325"/>
              </a:spcBef>
              <a:buClrTx/>
              <a:buSzTx/>
              <a:buFontTx/>
              <a:buNone/>
            </a:pPr>
            <a:endParaRPr lang="pt-BR" altLang="pt-BR" sz="1400" dirty="0">
              <a:latin typeface="Times New Roman" panose="02020603050405020304" pitchFamily="18" charset="0"/>
              <a:ea typeface="ＭＳ Ｐゴシック" pitchFamily="4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38547" y="836712"/>
            <a:ext cx="8568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32509" y="1293092"/>
            <a:ext cx="8559971" cy="48330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smtClean="0"/>
              <a:t>	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0" y="-27384"/>
            <a:ext cx="9144000" cy="92519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>
              <a:spcBef>
                <a:spcPct val="0"/>
              </a:spcBef>
            </a:pPr>
            <a:r>
              <a:rPr lang="es-ES" alt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Política Nacional de Atenção Básica</a:t>
            </a:r>
          </a:p>
          <a:p>
            <a:pPr marL="85725">
              <a:spcBef>
                <a:spcPct val="0"/>
              </a:spcBef>
            </a:pPr>
            <a:r>
              <a:rPr lang="es-ES" alt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Portaria</a:t>
            </a:r>
            <a:r>
              <a:rPr lang="es-ES" alt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nº 2.488/2011</a:t>
            </a:r>
            <a:endParaRPr lang="pt-BR" altLang="pt-BR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3569" y="4548271"/>
            <a:ext cx="223377" cy="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79512" y="1700808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PNAB </a:t>
            </a:r>
            <a:r>
              <a:rPr lang="pt-BR" alt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possui 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conceitos </a:t>
            </a:r>
            <a:r>
              <a:rPr lang="pt-BR" alt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diretrizes sobre a organização da A.B. Introduziu 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elementos ao papel desejado da AB na </a:t>
            </a: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ordenação das </a:t>
            </a:r>
            <a:r>
              <a:rPr lang="pt-BR" altLang="pt-BR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 de Atenção à Saúde</a:t>
            </a:r>
            <a:r>
              <a:rPr lang="pt-BR" altLang="pt-BR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pt-BR" alt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Afirmação de uma AB acolhedora, </a:t>
            </a: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resolutiva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que avança na gestão e coordenação do cuidado do usuários nas </a:t>
            </a:r>
            <a:r>
              <a:rPr lang="pt-BR" altLang="pt-BR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 de Atenção à Saúde</a:t>
            </a:r>
            <a:r>
              <a:rPr lang="pt-BR" altLang="pt-BR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60" y="1946756"/>
            <a:ext cx="3068520" cy="306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1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Logomarca 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9"/>
          <p:cNvSpPr txBox="1">
            <a:spLocks noChangeArrowheads="1"/>
          </p:cNvSpPr>
          <p:nvPr/>
        </p:nvSpPr>
        <p:spPr bwMode="auto">
          <a:xfrm>
            <a:off x="225513" y="2708920"/>
            <a:ext cx="8723962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gestão </a:t>
            </a: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feita por meio dos Grupos de Trabalho </a:t>
            </a:r>
            <a:r>
              <a:rPr lang="pt-BR" altLang="pt-B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Intersetoriais</a:t>
            </a: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(GTI)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devem apoiar a implementação dos princípios e diretrizes do PSE no planejamento, monitoramento, execução, avaliação e gestão dos recursos financeiros.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35696" y="1124744"/>
            <a:ext cx="71137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Decreto Presidencial nº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6.286/2007 -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Intersetorial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(Ministérios da Saúde e Educação) com objetivo de  fortalecer ações de estimulo ao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desenvolvimento integral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estimular estratégias para o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enfrentamento das vulnerabilidades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comprometem o pleno desenvolvimento de crianças, adolescentes e jovens brasileiros.</a:t>
            </a:r>
          </a:p>
          <a:p>
            <a:pPr algn="just"/>
            <a:endParaRPr lang="pt-BR" altLang="pt-BR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Adesão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anual via Portal </a:t>
            </a:r>
            <a:r>
              <a:rPr lang="pt-BR" alt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Gestor</a:t>
            </a:r>
            <a:r>
              <a:rPr lang="pt-BR" alt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alt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Resultado de imagem para nutri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71" y="4149080"/>
            <a:ext cx="22320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07505" y="4077072"/>
            <a:ext cx="652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ESTRATÉGIA DE FORTIFICAÇÃO DA ALIMENTAÇÃO INFANTIL COM MICRONUTRIENTES EM PÓ (VITAMINAS E MINERAIS) – CRIANÇAS DAS CRECHES 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25513" y="4830251"/>
            <a:ext cx="8723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Estratégia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Intersetorial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(Ministérios da Saúde e Educação)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consiste na adição direta de micronutrientes em pó aos alimentos que a criança, com idade entre 6 e 48 meses, irá consumir em uma das refeições diárias nas creches.</a:t>
            </a:r>
          </a:p>
          <a:p>
            <a:pPr algn="just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Adesão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concomitante a adesão ao Programa Saúde na Escola.</a:t>
            </a:r>
          </a:p>
          <a:p>
            <a:pPr algn="just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Implementação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após a adesão, o Ministério da Saúde encaminha para os municípios e estes distribuem para as creches.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5513" y="6400649"/>
            <a:ext cx="6840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http://dab.saude.gov.br/portaldab/ape_pcan.php?conteudo=nutrisus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79512" y="3501008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Site</a:t>
            </a:r>
            <a:r>
              <a:rPr lang="pt-BR" sz="1600" dirty="0"/>
              <a:t>: http://dab.saude.gov.br/portaldab/pse.php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077702" y="836712"/>
            <a:ext cx="652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DE SAÚDE NA ESCOLA</a:t>
            </a:r>
            <a:endParaRPr lang="pt-B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-27384"/>
            <a:ext cx="9144000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85725">
              <a:spcBef>
                <a:spcPct val="0"/>
              </a:spcBef>
            </a:pPr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Programa Saúde na Escola</a:t>
            </a:r>
          </a:p>
          <a:p>
            <a:pPr marL="85725">
              <a:spcBef>
                <a:spcPct val="0"/>
              </a:spcBef>
            </a:pPr>
            <a:r>
              <a:rPr lang="es-ES" altLang="pt-BR" sz="1900" b="1" dirty="0">
                <a:solidFill>
                  <a:schemeClr val="bg1"/>
                </a:solidFill>
                <a:cs typeface="Arial" pitchFamily="34" charset="0"/>
              </a:rPr>
              <a:t>Decreto nº 6.286/2007</a:t>
            </a:r>
            <a:endParaRPr lang="pt-BR" altLang="pt-BR" sz="19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7091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85725">
              <a:spcBef>
                <a:spcPct val="0"/>
              </a:spcBef>
            </a:pPr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Política Nacional de Alimentação e Nutrição</a:t>
            </a:r>
          </a:p>
          <a:p>
            <a:pPr marL="85725">
              <a:spcBef>
                <a:spcPct val="0"/>
              </a:spcBef>
            </a:pPr>
            <a:r>
              <a:rPr lang="pt-BR" altLang="pt-BR" b="1" dirty="0">
                <a:solidFill>
                  <a:schemeClr val="bg1"/>
                </a:solidFill>
                <a:cs typeface="Arial" pitchFamily="34" charset="0"/>
              </a:rPr>
              <a:t>Portaria</a:t>
            </a:r>
            <a:r>
              <a:rPr lang="es-ES" altLang="pt-BR" b="1" dirty="0">
                <a:solidFill>
                  <a:schemeClr val="bg1"/>
                </a:solidFill>
                <a:cs typeface="Arial" pitchFamily="34" charset="0"/>
              </a:rPr>
              <a:t> nº 2.715/2011</a:t>
            </a:r>
            <a:endParaRPr lang="pt-BR" altLang="pt-BR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35719" y="847369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ESTRUTURAÇÃO DA VIGILÂNCIA ALIMENTAR E NUTRICIONAL</a:t>
            </a:r>
          </a:p>
        </p:txBody>
      </p:sp>
      <p:sp>
        <p:nvSpPr>
          <p:cNvPr id="6" name="Espaço Reservado para Texto 3"/>
          <p:cNvSpPr txBox="1">
            <a:spLocks/>
          </p:cNvSpPr>
          <p:nvPr/>
        </p:nvSpPr>
        <p:spPr>
          <a:xfrm>
            <a:off x="179388" y="1268760"/>
            <a:ext cx="8856662" cy="109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pt-BR" alt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Repasse financeiro para compra de equipamentos antropométricos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o fortalecimento da vigilância alimentar e nutricional no Sistema Único de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Saúde. O acompanhamento </a:t>
            </a:r>
            <a:r>
              <a:rPr lang="pt-BR" alt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análise permanente da situação alimentar e nutricional da população contribui para formulação, gestão, organização e a execução de ações mais adequadas e oportunas.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9388" y="1988840"/>
            <a:ext cx="8856662" cy="1277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Critérios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UBS que aderiram ao 2º ciclo do PMAQ, os quais são priorizados a partir de seu estrato e nota, considerando o limite orçamentário disponível no exercício.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pt-BR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Modalidades de repasse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defRPr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R$ 1.500,00 por polo de academia da saúde habilitado ao recebimento de custeio do Programa; </a:t>
            </a:r>
          </a:p>
          <a:p>
            <a:pPr eaLnBrk="1" hangingPunct="1">
              <a:defRPr/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- R$ 3.000,00 por unidade básica de saúde – PMAQ (já receberam recurso UBS do estrato 1 ao estrato 5 (nota 4,99) 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2686" y="3193231"/>
            <a:ext cx="6537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http://dab.saude.gov.br/portaldab/ape_vigilancia_alimentar.php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ítulo 5"/>
          <p:cNvSpPr txBox="1">
            <a:spLocks noChangeArrowheads="1"/>
          </p:cNvSpPr>
          <p:nvPr/>
        </p:nvSpPr>
        <p:spPr>
          <a:xfrm>
            <a:off x="72008" y="3919409"/>
            <a:ext cx="7596336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200"/>
              </a:spcAft>
            </a:pPr>
            <a:r>
              <a:rPr lang="pt-BR" alt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ESTRATÉGIA </a:t>
            </a:r>
            <a:r>
              <a:rPr lang="pt-BR" alt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AMAMENTA E ALIMENTA BRASIL </a:t>
            </a:r>
            <a:r>
              <a:rPr lang="pt-BR" altLang="pt-BR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t-BR" altLang="pt-BR" sz="16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t-BR" altLang="pt-BR" sz="1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Estratégia Nacional de Promoção do Aleitamento Materno e Alimentação Complementar </a:t>
            </a:r>
            <a:r>
              <a:rPr lang="pt-BR" altLang="pt-BR" sz="1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Saudável</a:t>
            </a:r>
            <a:endParaRPr lang="pt-BR" altLang="pt-BR" sz="1600" b="1" dirty="0" smtClean="0">
              <a:solidFill>
                <a:srgbClr val="00B0F0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Z:\Equipe Promoção\AÇÕES ATÉ 2014\Amamenta e Alimenta\Imagem Amamenta e Alimenta ALTA RESOLUÇÃ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429000"/>
            <a:ext cx="1268868" cy="12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5"/>
          <p:cNvSpPr txBox="1">
            <a:spLocks noChangeArrowheads="1"/>
          </p:cNvSpPr>
          <p:nvPr/>
        </p:nvSpPr>
        <p:spPr bwMode="auto">
          <a:xfrm>
            <a:off x="162449" y="4791923"/>
            <a:ext cx="8713787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Objetivo geral: </a:t>
            </a:r>
            <a:r>
              <a:rPr lang="pt-BR" altLang="pt-BR" sz="14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Qualificação do processo de trabalho dos profissionais da atenção básica para o fortalecimento das ações de promoção, proteção e apoio ao aleitamento materno e a alimentação complementar para crianças menores de dois anos no âmbito da Atenção Básica. </a:t>
            </a:r>
          </a:p>
          <a:p>
            <a:pPr algn="just">
              <a:spcBef>
                <a:spcPct val="0"/>
              </a:spcBef>
              <a:buNone/>
            </a:pPr>
            <a:r>
              <a:rPr lang="pt-BR" altLang="pt-BR" sz="11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pt-BR" altLang="pt-BR" sz="18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/>
            </a:r>
            <a:br>
              <a:rPr lang="pt-BR" altLang="pt-BR" sz="18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lang="pt-BR" altLang="pt-BR" sz="14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Implementação: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municípios interessados em implementar a EAAB devem articular as áreas técnicas de Alimentação e Nutrição e Saúde da Criança com o estado e Ministério da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Saúde.</a:t>
            </a:r>
          </a:p>
          <a:p>
            <a:pPr>
              <a:spcBef>
                <a:spcPct val="0"/>
              </a:spcBef>
              <a:buNone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UBS que realizarem todas as etapas da Estratégia serão certificadas.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1400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40653" y="6407749"/>
            <a:ext cx="6537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http://dab.saude.gov.br/portaldab/amamenta.php</a:t>
            </a:r>
          </a:p>
        </p:txBody>
      </p:sp>
    </p:spTree>
    <p:extLst>
      <p:ext uri="{BB962C8B-B14F-4D97-AF65-F5344CB8AC3E}">
        <p14:creationId xmlns:p14="http://schemas.microsoft.com/office/powerpoint/2010/main" val="31598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85725">
              <a:spcBef>
                <a:spcPct val="0"/>
              </a:spcBef>
            </a:pPr>
            <a:r>
              <a:rPr lang="pt-BR" altLang="pt-BR" sz="2800" b="1" dirty="0">
                <a:solidFill>
                  <a:schemeClr val="bg1"/>
                </a:solidFill>
                <a:cs typeface="Arial" pitchFamily="34" charset="0"/>
              </a:rPr>
              <a:t>Política Nacional de Alimentação e Nutrição</a:t>
            </a:r>
          </a:p>
          <a:p>
            <a:pPr marL="85725">
              <a:spcBef>
                <a:spcPct val="0"/>
              </a:spcBef>
            </a:pPr>
            <a:r>
              <a:rPr lang="pt-BR" altLang="pt-BR" sz="1900" b="1" dirty="0">
                <a:solidFill>
                  <a:schemeClr val="bg1"/>
                </a:solidFill>
                <a:cs typeface="Arial" pitchFamily="34" charset="0"/>
              </a:rPr>
              <a:t>Portaria</a:t>
            </a:r>
            <a:r>
              <a:rPr lang="es-ES" altLang="pt-BR" sz="1900" b="1" dirty="0">
                <a:solidFill>
                  <a:schemeClr val="bg1"/>
                </a:solidFill>
                <a:cs typeface="Arial" pitchFamily="34" charset="0"/>
              </a:rPr>
              <a:t> nº 2.715/2011</a:t>
            </a:r>
            <a:endParaRPr lang="pt-BR" altLang="pt-BR" sz="19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8" descr="Resultado de imagem para programa bolsa fam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7646"/>
            <a:ext cx="1368152" cy="125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454606954"/>
              </p:ext>
            </p:extLst>
          </p:nvPr>
        </p:nvGraphicFramePr>
        <p:xfrm>
          <a:off x="68052" y="3140968"/>
          <a:ext cx="9007896" cy="1991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tângulo 12"/>
          <p:cNvSpPr/>
          <p:nvPr/>
        </p:nvSpPr>
        <p:spPr>
          <a:xfrm>
            <a:off x="1488207" y="1115956"/>
            <a:ext cx="748883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PROGRAMA BOLSA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FAMÍLIA</a:t>
            </a:r>
          </a:p>
          <a:p>
            <a:pPr algn="ctr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gerido pelo Ministério do Desenvolvimento Social e Agrário (MDSA),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prevê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transferência direta de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renda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destinado às famílias em situação de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pobreza,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qual o recebimento do auxílio está vinculado ao cumprimento de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condicionalidades nas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áreas de saúde, educação e assistência social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51520" y="4293096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Site</a:t>
            </a:r>
            <a:r>
              <a:rPr lang="pt-BR" sz="1400" dirty="0"/>
              <a:t>: http://bolsafamilia.datasus.gov.br/w3c/bfa.asp</a:t>
            </a:r>
          </a:p>
        </p:txBody>
      </p:sp>
    </p:spTree>
    <p:extLst>
      <p:ext uri="{BB962C8B-B14F-4D97-AF65-F5344CB8AC3E}">
        <p14:creationId xmlns:p14="http://schemas.microsoft.com/office/powerpoint/2010/main" val="22498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67544" y="332656"/>
            <a:ext cx="835292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PUBLICAÇÕES EDITORIAIS DO DAB</a:t>
            </a:r>
          </a:p>
          <a:p>
            <a:pPr algn="ctr"/>
            <a:endParaRPr lang="pt-BR" sz="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produção editorial do DAB acumula um volume grande de publicações, que foram se somando e ganhando corpo ao longo do tempo. Entre as publicações, destaca-se a série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Cadernos de Atenção Básica (CAB)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como material de referência para instrução e apoio aos profissionais de saúde que atuam no serviço, em especial, os médicos e enfermeiros.</a:t>
            </a:r>
          </a:p>
          <a:p>
            <a:pPr algn="just"/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Atualmente, além dos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CAB,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igualmente importante para o trabalho dos profissionais, 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existem os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Protocolos  da Atenção Básica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Protocolos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Encaminhamento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Atenção Básica para a Atenção Especializada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Outra linha editorial,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atendendo geralmente a demandas específicas dos programas e estratégias desenvolvidos pelo DAB, têm-se também os 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guias e manuais publicados pelas áreas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técnicas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coordenam os principais programas do Departamento.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Esses materiais estão disponíveis no site do DAB, na seção:</a:t>
            </a:r>
          </a:p>
          <a:p>
            <a:pPr algn="just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Biblioteca/Estação Multimídia. Item 1 – Publicações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http://dab.saude.gov.br/portaldab/biblioteca.php?conteudo=publicacoes</a:t>
            </a:r>
            <a:endParaRPr lang="pt-B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475656" y="4999040"/>
            <a:ext cx="5256584" cy="1884352"/>
            <a:chOff x="-155417" y="5034017"/>
            <a:chExt cx="4703242" cy="1884352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417" y="5042483"/>
              <a:ext cx="1437541" cy="1874128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86" y="5040135"/>
              <a:ext cx="1437541" cy="187412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876" y="5044241"/>
              <a:ext cx="1437541" cy="1874128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299" y="5036721"/>
              <a:ext cx="1440160" cy="1877542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65" y="5034017"/>
              <a:ext cx="1440160" cy="1877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58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79512" y="5013176"/>
            <a:ext cx="8856984" cy="1296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926976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</a:rPr>
              <a:t>Instrumentos de Gestão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235893"/>
            <a:ext cx="8856984" cy="521744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Portal do DAB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dab.saude.gov.br/portaldab/index.php</a:t>
            </a: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Nota Técnica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dab2.saude.gov.br/sistemas/notatecnica/frmListaMunic.php</a:t>
            </a: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Fundo Nacional de Saúde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www.fns.saude.gov.br/indexExterno.jsf</a:t>
            </a: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e-Gestor Atenção Básica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(AB) Módulo de Acesso Restrito é um sistema centralizador de acessos e perfis dos sistemas da AB, bem como um aglutinador de informações próprias para os gestores estaduais e municipais.</a:t>
            </a:r>
          </a:p>
          <a:p>
            <a:pPr marL="0" indent="0" algn="just">
              <a:buNone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e-Gestor contará com um módulo de Acesso Público, onde estarão disponíveis relatórios públicos e demais informações para os gestores, sem a necessidade de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login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senha.</a:t>
            </a:r>
          </a:p>
          <a:p>
            <a:pPr marL="0" indent="0" algn="just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http://egestorab.saude.gov.br/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940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</a:rPr>
              <a:t>Como acessar o Portal do e-Gestor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9910" r="22935" b="900"/>
          <a:stretch/>
        </p:blipFill>
        <p:spPr bwMode="auto">
          <a:xfrm>
            <a:off x="395536" y="980728"/>
            <a:ext cx="8496944" cy="560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2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79512" y="980728"/>
            <a:ext cx="4896544" cy="2880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Acesso através do site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http://egestorab.saude.gov.br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buNone/>
            </a:pP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940"/>
          </a:xfr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 algn="l"/>
            <a:r>
              <a:rPr lang="pt-BR" sz="2800" b="1" dirty="0">
                <a:solidFill>
                  <a:schemeClr val="bg1"/>
                </a:solidFill>
              </a:rPr>
              <a:t>Portal do e-Gestor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r="1466" b="11906"/>
          <a:stretch/>
        </p:blipFill>
        <p:spPr bwMode="auto">
          <a:xfrm>
            <a:off x="251520" y="1340768"/>
            <a:ext cx="4619590" cy="283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4844" r="18191" b="16460"/>
          <a:stretch/>
        </p:blipFill>
        <p:spPr bwMode="auto">
          <a:xfrm>
            <a:off x="5220072" y="3118403"/>
            <a:ext cx="3343899" cy="30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3"/>
          <p:cNvSpPr txBox="1">
            <a:spLocks/>
          </p:cNvSpPr>
          <p:nvPr/>
        </p:nvSpPr>
        <p:spPr>
          <a:xfrm>
            <a:off x="5236418" y="2749767"/>
            <a:ext cx="3456384" cy="368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20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Tela 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login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acesso 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sistema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H="1" flipV="1">
            <a:off x="4726806" y="1844824"/>
            <a:ext cx="493265" cy="28803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233432" y="1788885"/>
            <a:ext cx="1894420" cy="724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partir da tela inicial, clicar em “Acesso Restrito” para realizar o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login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51520" y="4734341"/>
            <a:ext cx="4740002" cy="2007028"/>
            <a:chOff x="251520" y="4734340"/>
            <a:chExt cx="4740002" cy="184295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t="32742" r="31327" b="39692"/>
            <a:stretch/>
          </p:blipFill>
          <p:spPr bwMode="auto">
            <a:xfrm>
              <a:off x="251520" y="4734340"/>
              <a:ext cx="4740002" cy="184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ixaDeTexto 16"/>
            <p:cNvSpPr txBox="1"/>
            <p:nvPr/>
          </p:nvSpPr>
          <p:spPr>
            <a:xfrm>
              <a:off x="1331640" y="6246685"/>
              <a:ext cx="864096" cy="19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/>
                <a:t>Município - UF</a:t>
              </a:r>
              <a:endParaRPr lang="pt-BR" sz="800" b="1" dirty="0"/>
            </a:p>
          </p:txBody>
        </p:sp>
      </p:grpSp>
      <p:sp>
        <p:nvSpPr>
          <p:cNvPr id="18" name="Espaço Reservado para Conteúdo 3"/>
          <p:cNvSpPr txBox="1">
            <a:spLocks/>
          </p:cNvSpPr>
          <p:nvPr/>
        </p:nvSpPr>
        <p:spPr>
          <a:xfrm>
            <a:off x="262161" y="4365704"/>
            <a:ext cx="3456384" cy="368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20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Acesso aos sistemas:  </a:t>
            </a:r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492896"/>
            <a:ext cx="82296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b="1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Ministério da Saúde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4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Secretaria de Atenção à Saúde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4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Atenção Básica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2800" kern="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www.saude.gov.br/dab</a:t>
            </a:r>
            <a:r>
              <a:rPr lang="pt-BR" altLang="pt-BR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8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pt-BR" altLang="pt-BR" sz="2800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://dab.saude.gov.br/portaldab/</a:t>
            </a:r>
            <a:endParaRPr lang="pt-BR" altLang="pt-BR" sz="28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pt-BR" altLang="pt-BR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ab@saude.gov.br</a:t>
            </a:r>
            <a:r>
              <a:rPr lang="pt-BR" altLang="pt-BR" sz="28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pt-BR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4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(61) 3315-5905</a:t>
            </a:r>
            <a:endParaRPr lang="pt-BR" altLang="pt-BR" sz="2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836712"/>
            <a:ext cx="91440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OBRIGADo</a:t>
            </a:r>
            <a:endParaRPr lang="pt-BR" sz="8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0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38547" y="836712"/>
            <a:ext cx="8568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32509" y="1293092"/>
            <a:ext cx="8559971" cy="48330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smtClean="0"/>
              <a:t>	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 rot="10800000" flipV="1">
            <a:off x="42941" y="268643"/>
            <a:ext cx="9101059" cy="56186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85725">
              <a:spcBef>
                <a:spcPct val="0"/>
              </a:spcBef>
            </a:pPr>
            <a:r>
              <a:rPr lang="es-ES" alt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Política Nacional de Atenção Básica</a:t>
            </a:r>
          </a:p>
          <a:p>
            <a:pPr marL="85725">
              <a:spcBef>
                <a:spcPct val="0"/>
              </a:spcBef>
            </a:pPr>
            <a:r>
              <a:rPr lang="es-ES" altLang="pt-BR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Portaría </a:t>
            </a:r>
            <a:r>
              <a:rPr lang="es-ES" alt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nº 2.488/2011</a:t>
            </a:r>
            <a:endParaRPr lang="pt-BR" altLang="pt-BR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3569" y="4548271"/>
            <a:ext cx="223377" cy="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15616" y="1700808"/>
            <a:ext cx="67687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Usuários dos serviços de AB:</a:t>
            </a:r>
            <a:r>
              <a:rPr lang="pt-PT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1" algn="just"/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Utilizam menos serviços e procedimentos de apoio diagnóstico, com redução das despesas em saúde (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Friedberg; Hussey; Schneider, 2010)</a:t>
            </a:r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algn="just"/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Recebem mais cuidados preventivos 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Blewett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2008);</a:t>
            </a:r>
            <a:endParaRPr lang="pt-PT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Possuem taxas mais baixas de hospitalização por condições evitáveis, como bronquite por acidente vascular cerebral, asma e mortalidade infantil  (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Starfield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Shi;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Macinko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2005; DOURADO et. Al, 2011; MACINKO et al., 2010; 2011).</a:t>
            </a:r>
          </a:p>
          <a:p>
            <a:pPr algn="just"/>
            <a:endParaRPr lang="pt-PT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Municípios com Atenção Básica organizada:</a:t>
            </a:r>
          </a:p>
          <a:p>
            <a:pPr lvl="1" algn="just"/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Possuem níveis mais baixos de crescimento dos custos globais dos cuidados de saúde ao longo do tempo (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Friedberg; Hussey; Schneider, 2010)</a:t>
            </a:r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 algn="just"/>
            <a:r>
              <a:rPr lang="pt-PT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Proporcionam diagnóstico precoce e tratamento oportuno (por exemplo, úlcera, insuficiência cardíaca, diabetes) ou controle e acompanhamento apropriados (por exemplo diabetes, doença cardiovascular) (CAMINAL et. al, 2003).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15616" y="105273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Algumas evidências internacionais sobre o impacto da Atenção Básica</a:t>
            </a:r>
          </a:p>
        </p:txBody>
      </p:sp>
    </p:spTree>
    <p:extLst>
      <p:ext uri="{BB962C8B-B14F-4D97-AF65-F5344CB8AC3E}">
        <p14:creationId xmlns:p14="http://schemas.microsoft.com/office/powerpoint/2010/main" val="80120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38547" y="836712"/>
            <a:ext cx="8568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32509" y="1293092"/>
            <a:ext cx="8559971" cy="48330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smtClean="0"/>
              <a:t>	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0" y="-27384"/>
            <a:ext cx="9144000" cy="92519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>
              <a:spcBef>
                <a:spcPct val="0"/>
              </a:spcBef>
            </a:pPr>
            <a:r>
              <a:rPr lang="es-ES" alt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Estrategia </a:t>
            </a:r>
            <a:r>
              <a:rPr lang="es-ES" alt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Saúde da </a:t>
            </a:r>
            <a:r>
              <a:rPr lang="es-ES" alt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Familia - cobertura</a:t>
            </a:r>
            <a:endParaRPr lang="pt-BR" altLang="pt-BR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3569" y="4548271"/>
            <a:ext cx="223377" cy="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555750"/>
            <a:ext cx="145097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14" descr="http://diariodonordeste.globo.com/imagem.asp?Imagem=425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988" y="2000250"/>
            <a:ext cx="1809750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3" descr="14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786063"/>
            <a:ext cx="2627312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38525"/>
            <a:ext cx="2076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3" descr="123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4533900"/>
            <a:ext cx="28146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7504" y="1020797"/>
            <a:ext cx="46938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pt-BR" altLang="pt-BR" sz="17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população coberta pela atenção básica no país e </a:t>
            </a:r>
            <a:r>
              <a:rPr lang="pt-BR" altLang="pt-BR" sz="1700" b="1" dirty="0" err="1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pt-BR" altLang="pt-BR" sz="17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estado </a:t>
            </a:r>
            <a:r>
              <a:rPr lang="pt-BR" altLang="pt-BR" sz="1700" b="1" dirty="0" err="1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pt-BR" altLang="pt-BR" sz="1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considerando-se, além das equipes de Saúde da Família, equipes equivalentes formadas por clínicos gerais, ginecologistas-obstetras e pediatras.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pt-BR" altLang="pt-BR" sz="17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63,41% no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país e </a:t>
            </a:r>
            <a:r>
              <a:rPr lang="pt-BR" altLang="pt-BR" sz="1700" b="1" dirty="0" err="1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pt-BR" altLang="pt-BR" sz="17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 </a:t>
            </a:r>
            <a:r>
              <a:rPr lang="pt-BR" altLang="pt-BR" sz="1700" b="1" dirty="0" err="1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pt-BR" altLang="pt-BR" sz="1700" b="1" dirty="0" smtClean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população coberta por Equipes de Saúde da Família;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Cerca de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39.000</a:t>
            </a:r>
            <a:r>
              <a:rPr lang="pt-BR" altLang="pt-BR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equipes</a:t>
            </a:r>
            <a:r>
              <a:rPr lang="pt-BR" altLang="pt-BR" sz="17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Saúde </a:t>
            </a: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Família cuidam de mais de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milhões de cidadãos;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t-BR" altLang="pt-BR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Cerca de</a:t>
            </a:r>
            <a:r>
              <a:rPr lang="pt-BR" altLang="pt-BR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40.000</a:t>
            </a:r>
            <a:r>
              <a:rPr lang="pt-BR" altLang="pt-BR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7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Unidades Básicas de Saúde </a:t>
            </a: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(mais de </a:t>
            </a:r>
            <a:r>
              <a:rPr lang="pt-BR" altLang="pt-BR" sz="17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mil </a:t>
            </a:r>
            <a:r>
              <a:rPr lang="pt-BR" altLang="pt-BR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profissionais atuando na AB);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6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/>
        </p:nvCxnSpPr>
        <p:spPr>
          <a:xfrm>
            <a:off x="5703167" y="1723575"/>
            <a:ext cx="0" cy="28575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3490913" y="0"/>
            <a:ext cx="5651500" cy="1077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defPPr>
              <a:defRPr lang="pt-BR"/>
            </a:defPPr>
            <a:lvl1pPr algn="r" eaLnBrk="1" hangingPunct="1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pt-BR" altLang="pt-BR" dirty="0" smtClean="0"/>
              <a:t>ATENÇÃO BÁSICA – FINANCIAMENTO AGREGADO 1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17353649"/>
              </p:ext>
            </p:extLst>
          </p:nvPr>
        </p:nvGraphicFramePr>
        <p:xfrm>
          <a:off x="-180528" y="2276872"/>
          <a:ext cx="3816424" cy="301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32781656"/>
              </p:ext>
            </p:extLst>
          </p:nvPr>
        </p:nvGraphicFramePr>
        <p:xfrm>
          <a:off x="3275856" y="1772816"/>
          <a:ext cx="324036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565823174"/>
              </p:ext>
            </p:extLst>
          </p:nvPr>
        </p:nvGraphicFramePr>
        <p:xfrm>
          <a:off x="6804248" y="2132856"/>
          <a:ext cx="2192791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8" name="Seta para a direita 17"/>
          <p:cNvSpPr/>
          <p:nvPr/>
        </p:nvSpPr>
        <p:spPr>
          <a:xfrm>
            <a:off x="6459250" y="3790559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a direita 20"/>
          <p:cNvSpPr/>
          <p:nvPr/>
        </p:nvSpPr>
        <p:spPr>
          <a:xfrm>
            <a:off x="6459250" y="2348880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direita 21"/>
          <p:cNvSpPr/>
          <p:nvPr/>
        </p:nvSpPr>
        <p:spPr>
          <a:xfrm>
            <a:off x="6459250" y="5229200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84"/>
          <p:cNvSpPr>
            <a:spLocks noChangeArrowheads="1"/>
          </p:cNvSpPr>
          <p:nvPr/>
        </p:nvSpPr>
        <p:spPr bwMode="auto">
          <a:xfrm>
            <a:off x="107504" y="6003726"/>
            <a:ext cx="8856984" cy="4034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64283" tIns="32142" rIns="64283" bIns="321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pt-BR" sz="1100" b="1" dirty="0" smtClean="0">
                <a:cs typeface="Arial" pitchFamily="34" charset="0"/>
                <a:sym typeface="Arial" pitchFamily="34" charset="0"/>
              </a:rPr>
              <a:t>(*):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Considera uma Equipe de Saúde da Família </a:t>
            </a:r>
            <a:r>
              <a:rPr lang="pt-BR" sz="1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Arial" pitchFamily="34" charset="0"/>
              </a:rPr>
              <a:t>mod. 1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, com Saúde Bucal mod. 2 e para cada Agente Comunitário de Saúde, com certificação no PMAQ. No PAB Fixo considera população de 3.450 habitantes e </a:t>
            </a:r>
            <a:r>
              <a:rPr lang="pt-BR" sz="1100" b="1" i="1" dirty="0" smtClean="0">
                <a:latin typeface="+mn-lt"/>
                <a:cs typeface="Arial" pitchFamily="34" charset="0"/>
                <a:sym typeface="Arial" pitchFamily="34" charset="0"/>
              </a:rPr>
              <a:t>per capita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de R$ 25,00.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5250159" y="1268760"/>
            <a:ext cx="906017" cy="454815"/>
            <a:chOff x="0" y="0"/>
            <a:chExt cx="2192791" cy="454815"/>
          </a:xfrm>
          <a:scene3d>
            <a:camera prst="orthographicFront"/>
            <a:lightRig rig="flat" dir="t"/>
          </a:scene3d>
        </p:grpSpPr>
        <p:sp>
          <p:nvSpPr>
            <p:cNvPr id="14" name="Retângulo de cantos arredondados 13"/>
            <p:cNvSpPr/>
            <p:nvPr/>
          </p:nvSpPr>
          <p:spPr>
            <a:xfrm>
              <a:off x="0" y="0"/>
              <a:ext cx="2192791" cy="45481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22202" y="22202"/>
              <a:ext cx="2148387" cy="4104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PMAQ</a:t>
              </a:r>
              <a:endParaRPr lang="pt-BR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3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/>
          <p:cNvCxnSpPr/>
          <p:nvPr/>
        </p:nvCxnSpPr>
        <p:spPr>
          <a:xfrm>
            <a:off x="5703167" y="1723575"/>
            <a:ext cx="0" cy="292956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3490913" y="0"/>
            <a:ext cx="5651500" cy="1077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>
            <a:spAutoFit/>
          </a:bodyPr>
          <a:lstStyle>
            <a:defPPr>
              <a:defRPr lang="pt-BR"/>
            </a:defPPr>
            <a:lvl1pPr algn="r" eaLnBrk="1" hangingPunct="1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 eaLnBrk="0" hangingPunct="0">
              <a:defRPr sz="2400"/>
            </a:lvl2pPr>
            <a:lvl3pPr marL="1143000" indent="-228600" eaLnBrk="0" hangingPunct="0">
              <a:defRPr sz="2400"/>
            </a:lvl3pPr>
            <a:lvl4pPr marL="1600200" indent="-228600" eaLnBrk="0" hangingPunct="0">
              <a:defRPr sz="2400"/>
            </a:lvl4pPr>
            <a:lvl5pPr marL="2057400" indent="-228600" eaLnBrk="0" hangingPunct="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>
              <a:defRPr/>
            </a:pPr>
            <a:r>
              <a:rPr lang="pt-BR" altLang="pt-BR" dirty="0" smtClean="0"/>
              <a:t>ATENÇÃO BÁSICA – FINANCIAMENTO AGREGADO 2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656268099"/>
              </p:ext>
            </p:extLst>
          </p:nvPr>
        </p:nvGraphicFramePr>
        <p:xfrm>
          <a:off x="-180528" y="2276872"/>
          <a:ext cx="3816424" cy="301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735742946"/>
              </p:ext>
            </p:extLst>
          </p:nvPr>
        </p:nvGraphicFramePr>
        <p:xfrm>
          <a:off x="3275856" y="1772816"/>
          <a:ext cx="324036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79362428"/>
              </p:ext>
            </p:extLst>
          </p:nvPr>
        </p:nvGraphicFramePr>
        <p:xfrm>
          <a:off x="6804248" y="2132856"/>
          <a:ext cx="2192791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8" name="Seta para a direita 17"/>
          <p:cNvSpPr/>
          <p:nvPr/>
        </p:nvSpPr>
        <p:spPr>
          <a:xfrm>
            <a:off x="6459250" y="3790559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a direita 20"/>
          <p:cNvSpPr/>
          <p:nvPr/>
        </p:nvSpPr>
        <p:spPr>
          <a:xfrm>
            <a:off x="6459250" y="2348880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direita 21"/>
          <p:cNvSpPr/>
          <p:nvPr/>
        </p:nvSpPr>
        <p:spPr>
          <a:xfrm>
            <a:off x="6459250" y="5229200"/>
            <a:ext cx="244602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84"/>
          <p:cNvSpPr>
            <a:spLocks noChangeArrowheads="1"/>
          </p:cNvSpPr>
          <p:nvPr/>
        </p:nvSpPr>
        <p:spPr bwMode="auto">
          <a:xfrm>
            <a:off x="107503" y="6003726"/>
            <a:ext cx="8928993" cy="4034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64283" tIns="32142" rIns="64283" bIns="3214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(*): Considera uma Equipe de Saúde da Família </a:t>
            </a:r>
            <a:r>
              <a:rPr lang="pt-BR" sz="1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  <a:sym typeface="Arial" pitchFamily="34" charset="0"/>
              </a:rPr>
              <a:t>mod. 2</a:t>
            </a: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, com Saúde Bucal mod. 1 e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cada Agente </a:t>
            </a: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Comunitários de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Saúde, com </a:t>
            </a: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certificação no PMAQ.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No </a:t>
            </a: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PAB 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Fixo </a:t>
            </a:r>
            <a:r>
              <a:rPr lang="pt-BR" sz="1100" b="1" dirty="0">
                <a:latin typeface="+mn-lt"/>
                <a:cs typeface="Arial" pitchFamily="34" charset="0"/>
                <a:sym typeface="Arial" pitchFamily="34" charset="0"/>
              </a:rPr>
              <a:t>considera uma população de 3.450 habitantes e per capita de R$ 20,00</a:t>
            </a:r>
            <a:r>
              <a:rPr lang="pt-BR" sz="1100" b="1" dirty="0" smtClean="0">
                <a:latin typeface="+mn-lt"/>
                <a:cs typeface="Arial" pitchFamily="34" charset="0"/>
                <a:sym typeface="Arial" pitchFamily="34" charset="0"/>
              </a:rPr>
              <a:t>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5250159" y="1268760"/>
            <a:ext cx="906017" cy="454815"/>
            <a:chOff x="0" y="0"/>
            <a:chExt cx="2192791" cy="454815"/>
          </a:xfrm>
          <a:scene3d>
            <a:camera prst="orthographicFront"/>
            <a:lightRig rig="flat" dir="t"/>
          </a:scene3d>
        </p:grpSpPr>
        <p:sp>
          <p:nvSpPr>
            <p:cNvPr id="14" name="Retângulo de cantos arredondados 13"/>
            <p:cNvSpPr/>
            <p:nvPr/>
          </p:nvSpPr>
          <p:spPr>
            <a:xfrm>
              <a:off x="0" y="0"/>
              <a:ext cx="2192791" cy="45481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22202" y="22202"/>
              <a:ext cx="2148387" cy="4104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PMAQ</a:t>
              </a:r>
              <a:endParaRPr lang="pt-BR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0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238547" y="836712"/>
            <a:ext cx="85689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32509" y="1293092"/>
            <a:ext cx="8559971" cy="483307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 smtClean="0"/>
              <a:t>	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0" y="-27384"/>
            <a:ext cx="9144000" cy="92519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85725">
              <a:spcBef>
                <a:spcPct val="0"/>
              </a:spcBef>
            </a:pPr>
            <a:r>
              <a:rPr lang="es-ES" altLang="pt-BR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Financiamentos estratégicos</a:t>
            </a:r>
            <a:endParaRPr lang="es-ES" altLang="pt-BR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83569" y="4548271"/>
            <a:ext cx="223377" cy="2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07033" y="1052736"/>
            <a:ext cx="882946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 Médicos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Equipe nova :(Adicional de Implantação: R$ 20.000,00)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ACS - </a:t>
            </a:r>
            <a:r>
              <a:rPr lang="pt-B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 nº 12994 e Decreto </a:t>
            </a:r>
            <a:r>
              <a:rPr lang="pt-B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(repasse mensal em 12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parcelas consecutivas em cada exercício </a:t>
            </a:r>
            <a:r>
              <a:rPr lang="pt-B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1 parcela  adicional)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787371"/>
              </p:ext>
            </p:extLst>
          </p:nvPr>
        </p:nvGraphicFramePr>
        <p:xfrm>
          <a:off x="467544" y="1412776"/>
          <a:ext cx="4536504" cy="120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583"/>
                <a:gridCol w="2874921"/>
              </a:tblGrid>
              <a:tr h="288032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Equipe AB</a:t>
                      </a:r>
                      <a:endParaRPr lang="pt-B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</a:t>
                      </a:r>
                      <a:endParaRPr lang="pt-B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Bolsa MM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R$ 11.500,00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PAB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R$ 4.000,00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Mais Médicos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R$ 15.500,00 (Bolsa + PAB)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04160"/>
              </p:ext>
            </p:extLst>
          </p:nvPr>
        </p:nvGraphicFramePr>
        <p:xfrm>
          <a:off x="332509" y="3709628"/>
          <a:ext cx="8208912" cy="1134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4776"/>
                <a:gridCol w="1224136"/>
              </a:tblGrid>
              <a:tr h="3041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Incentivo</a:t>
                      </a:r>
                      <a:endParaRPr lang="pt-BR" sz="14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</a:t>
                      </a:r>
                      <a:endParaRPr lang="pt-BR" sz="12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107">
                <a:tc>
                  <a:txBody>
                    <a:bodyPr/>
                    <a:lstStyle/>
                    <a:p>
                      <a:r>
                        <a:rPr lang="pt-BR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AFC – Assistência Financeira Complementar (95%)</a:t>
                      </a:r>
                      <a:endParaRPr lang="pt-BR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R$ 963,30</a:t>
                      </a:r>
                      <a:endParaRPr lang="pt-BR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897">
                <a:tc>
                  <a:txBody>
                    <a:bodyPr/>
                    <a:lstStyle/>
                    <a:p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IFP - </a:t>
                      </a:r>
                      <a:r>
                        <a:rPr lang="pt-BR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incentivo financeiro para fortalecimento de políticas afetas à atuação de agentes comunitários de saúde e de combate às endemias.</a:t>
                      </a:r>
                      <a:r>
                        <a:rPr lang="pt-BR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(5%)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R$ 50,70</a:t>
                      </a:r>
                      <a:endParaRPr lang="pt-B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61" y="1333239"/>
            <a:ext cx="2624639" cy="17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223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6" name="CaixaDeTexto 2"/>
          <p:cNvSpPr txBox="1">
            <a:spLocks noChangeArrowheads="1"/>
          </p:cNvSpPr>
          <p:nvPr/>
        </p:nvSpPr>
        <p:spPr bwMode="auto">
          <a:xfrm>
            <a:off x="116050" y="4113946"/>
            <a:ext cx="1876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Nº ESB: </a:t>
            </a:r>
            <a:r>
              <a:rPr lang="pt-BR" alt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1.178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Cobertura:</a:t>
            </a:r>
            <a:r>
              <a:rPr lang="pt-BR" altLang="pt-B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92% </a:t>
            </a:r>
          </a:p>
        </p:txBody>
      </p:sp>
      <p:cxnSp>
        <p:nvCxnSpPr>
          <p:cNvPr id="27" name="Conector reto 26"/>
          <p:cNvCxnSpPr/>
          <p:nvPr/>
        </p:nvCxnSpPr>
        <p:spPr>
          <a:xfrm>
            <a:off x="4451330" y="1124744"/>
            <a:ext cx="0" cy="3312368"/>
          </a:xfrm>
          <a:prstGeom prst="line">
            <a:avLst/>
          </a:prstGeom>
          <a:ln w="60325">
            <a:gradFill>
              <a:gsLst>
                <a:gs pos="0">
                  <a:schemeClr val="tx2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6"/>
          <p:cNvSpPr>
            <a:spLocks noChangeArrowheads="1"/>
          </p:cNvSpPr>
          <p:nvPr/>
        </p:nvSpPr>
        <p:spPr bwMode="auto">
          <a:xfrm>
            <a:off x="4593912" y="1811431"/>
            <a:ext cx="4239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 eaLnBrk="1" hangingPunct="1">
              <a:lnSpc>
                <a:spcPct val="150000"/>
              </a:lnSpc>
            </a:pPr>
            <a:r>
              <a:rPr lang="pt-BR" altLang="pt-B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Além do recurso de implantação, o MS realiza a doação </a:t>
            </a:r>
            <a:r>
              <a:rPr lang="pt-BR" altLang="pt-BR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cadeira </a:t>
            </a:r>
            <a:r>
              <a:rPr lang="pt-BR" altLang="pt-BR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odontológica, ou transfere o recurso proporcional, mediante solicitação dos gestores municipais.</a:t>
            </a:r>
            <a:endParaRPr lang="pt-BR" altLang="pt-BR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9" descr="Resultado de imagem para EQUIPE DE SAÚDE BUC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7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30"/>
          <a:stretch/>
        </p:blipFill>
        <p:spPr bwMode="auto">
          <a:xfrm>
            <a:off x="790355" y="1023518"/>
            <a:ext cx="3771691" cy="351481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/>
          <p:cNvSpPr txBox="1">
            <a:spLocks/>
          </p:cNvSpPr>
          <p:nvPr/>
        </p:nvSpPr>
        <p:spPr bwMode="auto">
          <a:xfrm>
            <a:off x="0" y="1"/>
            <a:ext cx="9159811" cy="908720"/>
          </a:xfrm>
          <a:prstGeom prst="rect">
            <a:avLst/>
          </a:prstGeom>
          <a:solidFill>
            <a:schemeClr val="tx2"/>
          </a:solidFill>
          <a:extLst/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>
              <a:spcBef>
                <a:spcPct val="0"/>
              </a:spcBef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dirty="0"/>
              <a:t>Política Nacional de Saúde Bucal </a:t>
            </a:r>
          </a:p>
          <a:p>
            <a:r>
              <a:rPr lang="pt-BR" altLang="pt-BR" sz="1600" dirty="0"/>
              <a:t> Programa Brasil Sorridente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3675" y="6230937"/>
            <a:ext cx="620325" cy="6461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e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805923"/>
              </p:ext>
            </p:extLst>
          </p:nvPr>
        </p:nvGraphicFramePr>
        <p:xfrm>
          <a:off x="4932040" y="3381091"/>
          <a:ext cx="4074987" cy="123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675"/>
                <a:gridCol w="1403399"/>
                <a:gridCol w="1202913"/>
              </a:tblGrid>
              <a:tr h="308319">
                <a:tc gridSpan="3">
                  <a:txBody>
                    <a:bodyPr/>
                    <a:lstStyle/>
                    <a:p>
                      <a:pPr algn="ctr"/>
                      <a:r>
                        <a:rPr lang="pt-BR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Financiamento equipes de Saúde Bucal</a:t>
                      </a:r>
                      <a:endParaRPr lang="pt-B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Tipo de equipe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Implantação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Valor Custeio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Modalidade 1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R$ 7.000,00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R$ 2.230,00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8319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Modalidade 2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R$ 7.000,00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R$ 2.980,00</a:t>
                      </a:r>
                      <a:endParaRPr lang="pt-BR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41008"/>
              </p:ext>
            </p:extLst>
          </p:nvPr>
        </p:nvGraphicFramePr>
        <p:xfrm>
          <a:off x="1763688" y="5011737"/>
          <a:ext cx="4688332" cy="1078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083"/>
                <a:gridCol w="1172083"/>
                <a:gridCol w="1172083"/>
                <a:gridCol w="1172083"/>
              </a:tblGrid>
              <a:tr h="370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Equipes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Nº de Municípios com </a:t>
                      </a:r>
                      <a:r>
                        <a:rPr lang="pt-BR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eSB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Credenciado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Implantado</a:t>
                      </a:r>
                      <a:endParaRPr lang="pt-BR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eSB - I</a:t>
                      </a:r>
                      <a:endParaRPr lang="pt-BR" sz="14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219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1523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1133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eSB</a:t>
                      </a:r>
                      <a:r>
                        <a:rPr lang="pt-BR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II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827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30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8891</TotalTime>
  <Words>3863</Words>
  <Application>Microsoft Office PowerPoint</Application>
  <PresentationFormat>Apresentação na tela (4:3)</PresentationFormat>
  <Paragraphs>609</Paragraphs>
  <Slides>37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Ampliação do rol das categorias profissionais que podem compor as equipes de consultório na Rua e flexibilização na composição de suas diferentes modalidades  –  Portaria GM/MS nº 1.029 de 20/05/2014</vt:lpstr>
      <vt:lpstr>Apresentação do PowerPoint</vt:lpstr>
      <vt:lpstr>Equipes do PNSSP e PNAISP</vt:lpstr>
      <vt:lpstr>e-SUS Atenção Básica</vt:lpstr>
      <vt:lpstr>Prontuário Eletrônico (PEC)</vt:lpstr>
      <vt:lpstr>Telessaúde Brasil Redes</vt:lpstr>
      <vt:lpstr>Objetivos do Telessaúde</vt:lpstr>
      <vt:lpstr>Práticas Integrativas e Complementares</vt:lpstr>
      <vt:lpstr>Objetivo</vt:lpstr>
      <vt:lpstr>Integração Atenção Básica e Vigilância em Saúde</vt:lpstr>
      <vt:lpstr>Programa de Requalificação de UBS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Instrumentos de Gestão </vt:lpstr>
      <vt:lpstr>Como acessar o Portal do e-Gestor</vt:lpstr>
      <vt:lpstr>Portal do e-Gestor</vt:lpstr>
      <vt:lpstr>Apresentação do PowerPoint</vt:lpstr>
    </vt:vector>
  </TitlesOfParts>
  <Company>Datasus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 Lucena Pires</dc:creator>
  <cp:lastModifiedBy>Olavo de Moura Fontoura</cp:lastModifiedBy>
  <cp:revision>447</cp:revision>
  <cp:lastPrinted>2015-01-14T23:10:36Z</cp:lastPrinted>
  <dcterms:created xsi:type="dcterms:W3CDTF">2014-11-20T18:13:40Z</dcterms:created>
  <dcterms:modified xsi:type="dcterms:W3CDTF">2017-02-07T15:12:57Z</dcterms:modified>
</cp:coreProperties>
</file>